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8" r:id="rId6"/>
    <p:sldId id="272" r:id="rId7"/>
    <p:sldId id="273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69" autoAdjust="0"/>
  </p:normalViewPr>
  <p:slideViewPr>
    <p:cSldViewPr>
      <p:cViewPr varScale="1">
        <p:scale>
          <a:sx n="106" d="100"/>
          <a:sy n="106" d="100"/>
        </p:scale>
        <p:origin x="120" y="3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pPr algn="r" rtl="0"/>
              <a:t>21/11/2022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2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17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347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35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21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47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26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3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345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26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pPr/>
              <a:t>21/11/2022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Lezione 01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Minacce ai </a:t>
            </a:r>
            <a:r>
              <a:rPr lang="it-IT" dirty="0" smtClean="0">
                <a:latin typeface="Consolas" pitchFamily="49" charset="0"/>
              </a:rPr>
              <a:t>dati, </a:t>
            </a:r>
            <a:r>
              <a:rPr lang="it-IT" dirty="0" err="1" smtClean="0">
                <a:latin typeface="Consolas" pitchFamily="49" charset="0"/>
              </a:rPr>
              <a:t>hacking</a:t>
            </a:r>
            <a:r>
              <a:rPr lang="it-IT" dirty="0">
                <a:latin typeface="Consolas" pitchFamily="49" charset="0"/>
              </a:rPr>
              <a:t> </a:t>
            </a:r>
            <a:r>
              <a:rPr lang="it-IT" dirty="0" smtClean="0">
                <a:latin typeface="Consolas" pitchFamily="49" charset="0"/>
              </a:rPr>
              <a:t>e cracking</a:t>
            </a:r>
            <a:endParaRPr lang="it-IT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Importanza dei dati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3853" y="1052736"/>
            <a:ext cx="10525532" cy="5111333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Consolas" panose="020B0609020204030204" pitchFamily="49" charset="0"/>
              </a:rPr>
              <a:t>Quanto sono importanti i nostri dati?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Come facciamo a proteggerli?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Siamo in grado di proteggerli da tutto?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Se si, come?</a:t>
            </a:r>
          </a:p>
        </p:txBody>
      </p:sp>
    </p:spTree>
    <p:extLst>
      <p:ext uri="{BB962C8B-B14F-4D97-AF65-F5344CB8AC3E}">
        <p14:creationId xmlns:p14="http://schemas.microsoft.com/office/powerpoint/2010/main" val="17188128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Minacce ai dati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8700" y="1124744"/>
            <a:ext cx="7441976" cy="1419556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latin typeface="Consolas" panose="020B0609020204030204" pitchFamily="49" charset="0"/>
              </a:rPr>
              <a:t>Quali sono altre minacce ai dati che spesso non vengono considerate?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Immaginiamo: </a:t>
            </a:r>
          </a:p>
        </p:txBody>
      </p:sp>
      <p:pic>
        <p:nvPicPr>
          <p:cNvPr id="5122" name="Picture 2" descr="ArtStation - Fortress Cas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2060848"/>
            <a:ext cx="7552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036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Il Fattore umano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8699" y="1124744"/>
            <a:ext cx="10385653" cy="141955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Consolas" panose="020B0609020204030204" pitchFamily="49" charset="0"/>
              </a:rPr>
              <a:t>Di seguito uno studio fatto da </a:t>
            </a:r>
            <a:r>
              <a:rPr lang="it-IT" dirty="0" err="1" smtClean="0">
                <a:latin typeface="Consolas" panose="020B0609020204030204" pitchFamily="49" charset="0"/>
              </a:rPr>
              <a:t>kaspersky</a:t>
            </a:r>
            <a:endParaRPr lang="it-IT" dirty="0" smtClean="0">
              <a:latin typeface="Consolas" panose="020B0609020204030204" pitchFamily="49" charset="0"/>
            </a:endParaRPr>
          </a:p>
        </p:txBody>
      </p:sp>
      <p:pic>
        <p:nvPicPr>
          <p:cNvPr id="9218" name="Picture 2" descr="Source: IT Security Risks Survey 2017, global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1856350"/>
            <a:ext cx="8496944" cy="45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770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Il Fattore Umano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8700" y="1124744"/>
            <a:ext cx="10754344" cy="141955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Consolas" panose="020B0609020204030204" pitchFamily="49" charset="0"/>
              </a:rPr>
              <a:t>Sul totale, quanto influenza il fattore umano? Quanta percentuale di importanza diamo al successo di un attacco informatico?</a:t>
            </a:r>
          </a:p>
        </p:txBody>
      </p:sp>
      <p:pic>
        <p:nvPicPr>
          <p:cNvPr id="8194" name="Picture 2" descr="https://ssdtechie.com/wp-content/uploads/2020/07/95-is-human-e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544300"/>
            <a:ext cx="8492894" cy="39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261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Dati ed Informazioni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it-IT" sz="2400" b="1" dirty="0" smtClean="0">
                <a:latin typeface="Consolas" pitchFamily="49" charset="0"/>
              </a:rPr>
              <a:t>Dati </a:t>
            </a:r>
            <a:r>
              <a:rPr lang="it-IT" sz="2400" dirty="0" smtClean="0">
                <a:latin typeface="Consolas" pitchFamily="49" charset="0"/>
              </a:rPr>
              <a:t>= informazioni non ancora sottoposte a elaborazione. I dati possono essere una collezione di numeri, testi o immagini non elaborate. Dall’elaborazione dei dati si ottengono le: </a:t>
            </a:r>
            <a:r>
              <a:rPr lang="it-IT" sz="2400" b="1" dirty="0" smtClean="0">
                <a:latin typeface="Consolas" pitchFamily="49" charset="0"/>
              </a:rPr>
              <a:t>informazioni</a:t>
            </a:r>
          </a:p>
          <a:p>
            <a:r>
              <a:rPr lang="en-US" sz="2400" b="1" dirty="0" err="1" smtClean="0">
                <a:latin typeface="Consolas" pitchFamily="49" charset="0"/>
              </a:rPr>
              <a:t>Informazioni</a:t>
            </a:r>
            <a:r>
              <a:rPr lang="en-US" sz="2400" b="1" dirty="0" smtClean="0">
                <a:latin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</a:rPr>
              <a:t>= </a:t>
            </a:r>
            <a:r>
              <a:rPr lang="it-IT" sz="2400" dirty="0" smtClean="0">
                <a:latin typeface="Consolas" pitchFamily="49" charset="0"/>
              </a:rPr>
              <a:t>sono il risultato dell’utilizzo dei dati e della loro eventuale modifica in modo da renderli significativi per la persona che li riceve. </a:t>
            </a:r>
            <a:endParaRPr lang="it-IT" sz="2400" dirty="0">
              <a:latin typeface="Consolas" pitchFamily="49" charset="0"/>
            </a:endParaRPr>
          </a:p>
        </p:txBody>
      </p:sp>
      <p:pic>
        <p:nvPicPr>
          <p:cNvPr id="21506" name="Picture 2" descr="Differenza tra dato e inform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092" y="4509120"/>
            <a:ext cx="5040560" cy="208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Crimine Informatico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463507"/>
          </a:xfrm>
        </p:spPr>
        <p:txBody>
          <a:bodyPr rtlCol="0">
            <a:normAutofit/>
          </a:bodyPr>
          <a:lstStyle/>
          <a:p>
            <a:r>
              <a:rPr lang="it-IT" sz="2400" dirty="0" smtClean="0">
                <a:latin typeface="Consolas" panose="020B0609020204030204" pitchFamily="49" charset="0"/>
              </a:rPr>
              <a:t>Il crimine informatico è un’attività </a:t>
            </a:r>
            <a:r>
              <a:rPr lang="it-IT" sz="2400" b="1" dirty="0" smtClean="0">
                <a:latin typeface="Consolas" panose="020B0609020204030204" pitchFamily="49" charset="0"/>
              </a:rPr>
              <a:t>illegale</a:t>
            </a:r>
            <a:r>
              <a:rPr lang="it-IT" sz="2400" dirty="0" smtClean="0">
                <a:latin typeface="Consolas" panose="020B0609020204030204" pitchFamily="49" charset="0"/>
              </a:rPr>
              <a:t> che avviene utilizzando dei mezzi informatici come la rete Internet o, in generale, un computer.</a:t>
            </a:r>
          </a:p>
          <a:p>
            <a:r>
              <a:rPr lang="en-US" sz="2400" dirty="0" err="1" smtClean="0">
                <a:latin typeface="Consolas" panose="020B0609020204030204" pitchFamily="49" charset="0"/>
              </a:rPr>
              <a:t>Alcuni</a:t>
            </a:r>
            <a:r>
              <a:rPr lang="en-US" sz="2400" dirty="0" smtClean="0"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latin typeface="Consolas" panose="020B0609020204030204" pitchFamily="49" charset="0"/>
              </a:rPr>
              <a:t>esempi</a:t>
            </a:r>
            <a:r>
              <a:rPr lang="en-US" sz="2400" dirty="0" smtClean="0">
                <a:latin typeface="Consolas" panose="020B0609020204030204" pitchFamily="49" charset="0"/>
              </a:rPr>
              <a:t>: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sz="2000" dirty="0" err="1" smtClean="0">
                <a:latin typeface="Consolas" panose="020B0609020204030204" pitchFamily="49" charset="0"/>
              </a:rPr>
              <a:t>Frode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Informatica</a:t>
            </a:r>
            <a:endParaRPr lang="en-US" sz="2000" dirty="0" smtClean="0">
              <a:latin typeface="Consolas" panose="020B0609020204030204" pitchFamily="49" charset="0"/>
            </a:endParaRPr>
          </a:p>
          <a:p>
            <a:pPr marL="835086" lvl="1" indent="-457200">
              <a:buFont typeface="+mj-lt"/>
              <a:buAutoNum type="arabicPeriod"/>
            </a:pPr>
            <a:r>
              <a:rPr lang="en-US" sz="2000" dirty="0" err="1" smtClean="0">
                <a:latin typeface="Consolas" panose="020B0609020204030204" pitchFamily="49" charset="0"/>
              </a:rPr>
              <a:t>Furto</a:t>
            </a:r>
            <a:r>
              <a:rPr lang="en-US" sz="2000" dirty="0" smtClean="0">
                <a:latin typeface="Consolas" panose="020B0609020204030204" pitchFamily="49" charset="0"/>
              </a:rPr>
              <a:t> di </a:t>
            </a:r>
            <a:r>
              <a:rPr lang="en-US" sz="2000" dirty="0" err="1" smtClean="0">
                <a:latin typeface="Consolas" panose="020B0609020204030204" pitchFamily="49" charset="0"/>
              </a:rPr>
              <a:t>identit</a:t>
            </a:r>
            <a:r>
              <a:rPr lang="it-IT" sz="2000" dirty="0" smtClean="0">
                <a:latin typeface="Consolas" panose="020B0609020204030204" pitchFamily="49" charset="0"/>
              </a:rPr>
              <a:t>à</a:t>
            </a:r>
          </a:p>
          <a:p>
            <a:pPr marL="835086" lvl="1" indent="-457200">
              <a:buFont typeface="+mj-lt"/>
              <a:buAutoNum type="arabicPeriod"/>
            </a:pPr>
            <a:r>
              <a:rPr lang="it-IT" sz="2000" dirty="0" smtClean="0">
                <a:latin typeface="Consolas" panose="020B0609020204030204" pitchFamily="49" charset="0"/>
              </a:rPr>
              <a:t>Intrusione</a:t>
            </a:r>
            <a:endParaRPr lang="en-US" sz="2000" dirty="0" smtClean="0">
              <a:latin typeface="Consolas" panose="020B0609020204030204" pitchFamily="49" charset="0"/>
            </a:endParaRPr>
          </a:p>
          <a:p>
            <a:pPr>
              <a:buNone/>
            </a:pPr>
            <a:endParaRPr lang="it-IT" sz="1600" dirty="0" smtClean="0"/>
          </a:p>
          <a:p>
            <a:endParaRPr lang="it-IT" sz="2400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dirty="0" err="1" smtClean="0">
                <a:latin typeface="Consolas" pitchFamily="49" charset="0"/>
              </a:rPr>
              <a:t>Hacking</a:t>
            </a:r>
            <a:r>
              <a:rPr lang="it-IT" dirty="0">
                <a:latin typeface="Consolas" pitchFamily="49" charset="0"/>
              </a:rPr>
              <a:t> </a:t>
            </a:r>
            <a:r>
              <a:rPr lang="it-IT" dirty="0" smtClean="0">
                <a:latin typeface="Consolas" pitchFamily="49" charset="0"/>
              </a:rPr>
              <a:t>e</a:t>
            </a:r>
            <a:r>
              <a:rPr lang="it-IT" dirty="0" smtClean="0">
                <a:latin typeface="Consolas" pitchFamily="49" charset="0"/>
              </a:rPr>
              <a:t> Cracking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218883" y="1701797"/>
            <a:ext cx="5379585" cy="4463507"/>
          </a:xfrm>
        </p:spPr>
        <p:txBody>
          <a:bodyPr rtlCol="0">
            <a:normAutofit lnSpcReduction="10000"/>
          </a:bodyPr>
          <a:lstStyle/>
          <a:p>
            <a:pPr>
              <a:buNone/>
            </a:pPr>
            <a:endParaRPr lang="it-IT" sz="1600" dirty="0" smtClean="0"/>
          </a:p>
          <a:p>
            <a:r>
              <a:rPr lang="it-IT" sz="2400" b="1" dirty="0" err="1" smtClean="0">
                <a:latin typeface="Consolas" panose="020B0609020204030204" pitchFamily="49" charset="0"/>
              </a:rPr>
              <a:t>Hacking</a:t>
            </a:r>
            <a:r>
              <a:rPr lang="it-IT" sz="2400" dirty="0" smtClean="0">
                <a:latin typeface="Consolas" pitchFamily="49" charset="0"/>
              </a:rPr>
              <a:t> = </a:t>
            </a:r>
            <a:r>
              <a:rPr lang="it-IT" sz="2400" dirty="0">
                <a:latin typeface="Consolas" panose="020B0609020204030204" pitchFamily="49" charset="0"/>
              </a:rPr>
              <a:t>l'insieme dei metodi, delle tecniche e delle operazioni volte a conoscere, </a:t>
            </a:r>
            <a:r>
              <a:rPr lang="it-IT" sz="2400" dirty="0" smtClean="0">
                <a:latin typeface="Consolas" panose="020B0609020204030204" pitchFamily="49" charset="0"/>
              </a:rPr>
              <a:t>accedere e modificare un sistema informatico hardware o software.</a:t>
            </a:r>
          </a:p>
          <a:p>
            <a:pPr lvl="1"/>
            <a:endParaRPr lang="it-IT" sz="2000" b="1" dirty="0" smtClean="0">
              <a:latin typeface="Consolas" panose="020B0609020204030204" pitchFamily="49" charset="0"/>
            </a:endParaRPr>
          </a:p>
          <a:p>
            <a:pPr lvl="1"/>
            <a:r>
              <a:rPr lang="it-IT" b="1" dirty="0" smtClean="0">
                <a:latin typeface="Consolas" panose="020B0609020204030204" pitchFamily="49" charset="0"/>
              </a:rPr>
              <a:t>White </a:t>
            </a:r>
            <a:r>
              <a:rPr lang="it-IT" b="1" dirty="0" err="1" smtClean="0">
                <a:latin typeface="Consolas" panose="020B0609020204030204" pitchFamily="49" charset="0"/>
              </a:rPr>
              <a:t>Hat</a:t>
            </a:r>
            <a:r>
              <a:rPr lang="it-IT" b="1" dirty="0" smtClean="0">
                <a:latin typeface="Consolas" panose="020B0609020204030204" pitchFamily="49" charset="0"/>
              </a:rPr>
              <a:t> </a:t>
            </a:r>
            <a:endParaRPr lang="it-IT" u="sng" dirty="0" smtClean="0">
              <a:latin typeface="Consolas" panose="020B0609020204030204" pitchFamily="49" charset="0"/>
            </a:endParaRPr>
          </a:p>
          <a:p>
            <a:pPr lvl="1"/>
            <a:r>
              <a:rPr lang="it-IT" b="1" dirty="0" smtClean="0">
                <a:latin typeface="Consolas" panose="020B0609020204030204" pitchFamily="49" charset="0"/>
              </a:rPr>
              <a:t>Grey </a:t>
            </a:r>
            <a:r>
              <a:rPr lang="it-IT" b="1" dirty="0" err="1" smtClean="0">
                <a:latin typeface="Consolas" panose="020B0609020204030204" pitchFamily="49" charset="0"/>
              </a:rPr>
              <a:t>Hat</a:t>
            </a:r>
            <a:r>
              <a:rPr lang="it-IT" b="1" dirty="0" smtClean="0">
                <a:latin typeface="Consolas" panose="020B0609020204030204" pitchFamily="49" charset="0"/>
              </a:rPr>
              <a:t>	</a:t>
            </a:r>
            <a:endParaRPr lang="it-IT" dirty="0" smtClean="0">
              <a:latin typeface="Consolas" panose="020B0609020204030204" pitchFamily="49" charset="0"/>
            </a:endParaRPr>
          </a:p>
          <a:p>
            <a:pPr lvl="1"/>
            <a:r>
              <a:rPr lang="it-IT" b="1" dirty="0" smtClean="0">
                <a:latin typeface="Consolas" panose="020B0609020204030204" pitchFamily="49" charset="0"/>
              </a:rPr>
              <a:t>Black </a:t>
            </a:r>
            <a:r>
              <a:rPr lang="it-IT" b="1" dirty="0" err="1" smtClean="0">
                <a:latin typeface="Consolas" panose="020B0609020204030204" pitchFamily="49" charset="0"/>
              </a:rPr>
              <a:t>Hat</a:t>
            </a:r>
            <a:r>
              <a:rPr lang="it-IT" b="1" dirty="0" smtClean="0">
                <a:latin typeface="Consolas" panose="020B0609020204030204" pitchFamily="49" charset="0"/>
              </a:rPr>
              <a:t> </a:t>
            </a:r>
            <a:endParaRPr lang="it-IT" b="1" dirty="0">
              <a:latin typeface="Consolas" pitchFamily="49" charset="0"/>
            </a:endParaRPr>
          </a:p>
        </p:txBody>
      </p:sp>
      <p:sp>
        <p:nvSpPr>
          <p:cNvPr id="5" name="Segnaposto contenuto 13"/>
          <p:cNvSpPr txBox="1">
            <a:spLocks/>
          </p:cNvSpPr>
          <p:nvPr/>
        </p:nvSpPr>
        <p:spPr>
          <a:xfrm>
            <a:off x="6454452" y="1692421"/>
            <a:ext cx="5379585" cy="446350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it-IT" sz="1600" dirty="0" smtClean="0"/>
          </a:p>
          <a:p>
            <a:r>
              <a:rPr lang="it-IT" sz="2400" b="1" dirty="0" smtClean="0">
                <a:latin typeface="Consolas" panose="020B0609020204030204" pitchFamily="49" charset="0"/>
              </a:rPr>
              <a:t>Cracking</a:t>
            </a:r>
            <a:r>
              <a:rPr lang="it-IT" sz="2400" dirty="0" smtClean="0">
                <a:latin typeface="Consolas" pitchFamily="49" charset="0"/>
              </a:rPr>
              <a:t> = </a:t>
            </a:r>
            <a:r>
              <a:rPr lang="it-IT" sz="2400" dirty="0">
                <a:latin typeface="Consolas" panose="020B0609020204030204" pitchFamily="49" charset="0"/>
              </a:rPr>
              <a:t>l'accesso ad un </a:t>
            </a:r>
            <a:r>
              <a:rPr lang="it-IT" sz="2400" dirty="0" smtClean="0">
                <a:latin typeface="Consolas" panose="020B0609020204030204" pitchFamily="49" charset="0"/>
              </a:rPr>
              <a:t>sistema informatico</a:t>
            </a:r>
            <a:r>
              <a:rPr lang="it-IT" sz="2400" dirty="0">
                <a:latin typeface="Consolas" panose="020B0609020204030204" pitchFamily="49" charset="0"/>
              </a:rPr>
              <a:t> non autorizzato utilizzando diverse tecniche </a:t>
            </a:r>
            <a:r>
              <a:rPr lang="it-IT" sz="2400" dirty="0" smtClean="0">
                <a:latin typeface="Consolas" panose="020B0609020204030204" pitchFamily="49" charset="0"/>
              </a:rPr>
              <a:t>informatiche</a:t>
            </a:r>
            <a:endParaRPr lang="it-IT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750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anose="020B0609020204030204" pitchFamily="49" charset="0"/>
              </a:rPr>
              <a:t>Hacking</a:t>
            </a:r>
            <a:r>
              <a:rPr lang="it-IT" dirty="0" smtClean="0">
                <a:latin typeface="Consolas" panose="020B0609020204030204" pitchFamily="49" charset="0"/>
              </a:rPr>
              <a:t> Vs Cracking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Consolas" panose="020B0609020204030204" pitchFamily="49" charset="0"/>
              </a:rPr>
              <a:t>Qual </a:t>
            </a:r>
            <a:r>
              <a:rPr lang="it-IT" dirty="0">
                <a:latin typeface="Consolas" panose="020B0609020204030204" pitchFamily="49" charset="0"/>
              </a:rPr>
              <a:t>è la differenza principale tra </a:t>
            </a:r>
            <a:r>
              <a:rPr lang="it-IT" dirty="0" err="1">
                <a:latin typeface="Consolas" panose="020B0609020204030204" pitchFamily="49" charset="0"/>
              </a:rPr>
              <a:t>hacking</a:t>
            </a:r>
            <a:r>
              <a:rPr lang="it-IT" dirty="0">
                <a:latin typeface="Consolas" panose="020B0609020204030204" pitchFamily="49" charset="0"/>
              </a:rPr>
              <a:t> e cracking</a:t>
            </a:r>
            <a:r>
              <a:rPr lang="it-IT" dirty="0" smtClean="0">
                <a:latin typeface="Consolas" panose="020B0609020204030204" pitchFamily="49" charset="0"/>
              </a:rPr>
              <a:t>?</a:t>
            </a:r>
          </a:p>
          <a:p>
            <a:pPr marL="0" indent="0">
              <a:buNone/>
            </a:pPr>
            <a:r>
              <a:rPr lang="it-IT" dirty="0">
                <a:latin typeface="Consolas" panose="020B0609020204030204" pitchFamily="49" charset="0"/>
              </a:rPr>
              <a:t>il </a:t>
            </a:r>
            <a:r>
              <a:rPr lang="it-IT" b="1" i="1" dirty="0">
                <a:latin typeface="Consolas" panose="020B0609020204030204" pitchFamily="49" charset="0"/>
              </a:rPr>
              <a:t>cracker</a:t>
            </a:r>
            <a:r>
              <a:rPr lang="it-IT" dirty="0">
                <a:latin typeface="Consolas" panose="020B0609020204030204" pitchFamily="49" charset="0"/>
              </a:rPr>
              <a:t> ha come unico obbiettivo truffare e/o derubare un individuo mentre l'</a:t>
            </a:r>
            <a:r>
              <a:rPr lang="it-IT" b="1" i="1" dirty="0">
                <a:latin typeface="Consolas" panose="020B0609020204030204" pitchFamily="49" charset="0"/>
              </a:rPr>
              <a:t>hacker</a:t>
            </a:r>
            <a:r>
              <a:rPr lang="it-IT" dirty="0">
                <a:latin typeface="Consolas" panose="020B0609020204030204" pitchFamily="49" charset="0"/>
              </a:rPr>
              <a:t> tratta tutto ciò che è inerente alla sicurezza informatica in modo approfondito e complesso.</a:t>
            </a:r>
          </a:p>
          <a:p>
            <a:pPr marL="0" indent="0">
              <a:buNone/>
            </a:pPr>
            <a:endParaRPr lang="it-IT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>
                <a:latin typeface="Consolas" pitchFamily="49" charset="0"/>
              </a:rPr>
              <a:t>W</a:t>
            </a:r>
            <a:r>
              <a:rPr lang="it-IT" dirty="0" smtClean="0">
                <a:latin typeface="Consolas" pitchFamily="49" charset="0"/>
              </a:rPr>
              <a:t>hite </a:t>
            </a:r>
            <a:r>
              <a:rPr lang="it-IT" dirty="0" err="1" smtClean="0">
                <a:latin typeface="Consolas" pitchFamily="49" charset="0"/>
              </a:rPr>
              <a:t>Hat</a:t>
            </a:r>
            <a:r>
              <a:rPr lang="it-IT" dirty="0" smtClean="0">
                <a:latin typeface="Consolas" pitchFamily="49" charset="0"/>
              </a:rPr>
              <a:t>, Grey </a:t>
            </a:r>
            <a:r>
              <a:rPr lang="it-IT" dirty="0" err="1" smtClean="0">
                <a:latin typeface="Consolas" pitchFamily="49" charset="0"/>
              </a:rPr>
              <a:t>Hat</a:t>
            </a:r>
            <a:r>
              <a:rPr lang="it-IT" dirty="0" smtClean="0">
                <a:latin typeface="Consolas" pitchFamily="49" charset="0"/>
              </a:rPr>
              <a:t>, Black </a:t>
            </a:r>
            <a:r>
              <a:rPr lang="it-IT" dirty="0" err="1" smtClean="0">
                <a:latin typeface="Consolas" pitchFamily="49" charset="0"/>
              </a:rPr>
              <a:t>Hat</a:t>
            </a:r>
            <a:endParaRPr lang="it-IT" dirty="0">
              <a:latin typeface="Consolas" pitchFamily="49" charset="0"/>
            </a:endParaRPr>
          </a:p>
        </p:txBody>
      </p:sp>
      <p:pic>
        <p:nvPicPr>
          <p:cNvPr id="2050" name="Picture 2" descr="Black Hat, White Hat, Grey Hat SEO - What does it all mean?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52735"/>
            <a:ext cx="9001000" cy="54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321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Alcuni hacker degni di nota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218883" y="1701797"/>
            <a:ext cx="3147337" cy="4462272"/>
          </a:xfrm>
        </p:spPr>
        <p:txBody>
          <a:bodyPr/>
          <a:lstStyle/>
          <a:p>
            <a:r>
              <a:rPr lang="it-IT" dirty="0" smtClean="0">
                <a:latin typeface="Consolas" panose="020B0609020204030204" pitchFamily="49" charset="0"/>
              </a:rPr>
              <a:t>Kevin </a:t>
            </a:r>
            <a:r>
              <a:rPr lang="it-IT" dirty="0" err="1" smtClean="0">
                <a:latin typeface="Consolas" panose="020B0609020204030204" pitchFamily="49" charset="0"/>
              </a:rPr>
              <a:t>Mitnick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4660433" y="1727194"/>
            <a:ext cx="3147337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latin typeface="Consolas" panose="020B0609020204030204" pitchFamily="49" charset="0"/>
              </a:rPr>
              <a:t>Kevin </a:t>
            </a:r>
            <a:r>
              <a:rPr lang="it-IT" dirty="0" err="1" smtClean="0">
                <a:latin typeface="Consolas" panose="020B0609020204030204" pitchFamily="49" charset="0"/>
              </a:rPr>
              <a:t>Poulsen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8101984" y="1701797"/>
            <a:ext cx="3332362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latin typeface="Consolas" panose="020B0609020204030204" pitchFamily="49" charset="0"/>
              </a:rPr>
              <a:t>Edward </a:t>
            </a:r>
            <a:r>
              <a:rPr lang="it-IT" dirty="0" err="1" smtClean="0">
                <a:latin typeface="Consolas" panose="020B0609020204030204" pitchFamily="49" charset="0"/>
              </a:rPr>
              <a:t>Snowden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3074" name="Picture 2" descr="Кевин Митник - биография, дата рождения, место рождения, фильмография, клип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r="11832"/>
          <a:stretch/>
        </p:blipFill>
        <p:spPr bwMode="auto">
          <a:xfrm>
            <a:off x="1485900" y="2420888"/>
            <a:ext cx="2376264" cy="32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ok Kevin Poulsen for Public Speaking | Harry Walker Agen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r="9375"/>
          <a:stretch/>
        </p:blipFill>
        <p:spPr bwMode="auto">
          <a:xfrm>
            <a:off x="5374333" y="2366020"/>
            <a:ext cx="2088232" cy="32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dward Snowden - IMD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13270" b="16133"/>
          <a:stretch/>
        </p:blipFill>
        <p:spPr bwMode="auto">
          <a:xfrm>
            <a:off x="9118748" y="2366020"/>
            <a:ext cx="1872208" cy="32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743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Kevin </a:t>
            </a:r>
            <a:r>
              <a:rPr lang="it-IT" dirty="0" err="1" smtClean="0">
                <a:latin typeface="Consolas" pitchFamily="49" charset="0"/>
              </a:rPr>
              <a:t>Mitnick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3853" y="1052736"/>
            <a:ext cx="10525532" cy="5111333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latin typeface="Consolas" panose="020B0609020204030204" pitchFamily="49" charset="0"/>
              </a:rPr>
              <a:t>È </a:t>
            </a:r>
            <a:r>
              <a:rPr lang="it-IT" dirty="0">
                <a:latin typeface="Consolas" panose="020B0609020204030204" pitchFamily="49" charset="0"/>
              </a:rPr>
              <a:t>stato selezionato come "criminale informatico più ricercato nella storia degli Stati Uniti" dal Dipartimento di Giustizia degli Stati Uniti</a:t>
            </a:r>
            <a:r>
              <a:rPr lang="it-IT" dirty="0" smtClean="0">
                <a:latin typeface="Consolas" panose="020B0609020204030204" pitchFamily="49" charset="0"/>
              </a:rPr>
              <a:t>.</a:t>
            </a:r>
            <a:endParaRPr lang="it-IT" dirty="0">
              <a:latin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</a:rPr>
              <a:t>Nel </a:t>
            </a:r>
            <a:r>
              <a:rPr lang="it-IT" dirty="0">
                <a:latin typeface="Consolas" panose="020B0609020204030204" pitchFamily="49" charset="0"/>
              </a:rPr>
              <a:t>1981, ha violato il North American Defense </a:t>
            </a:r>
            <a:r>
              <a:rPr lang="it-IT" dirty="0" err="1">
                <a:latin typeface="Consolas" panose="020B0609020204030204" pitchFamily="49" charset="0"/>
              </a:rPr>
              <a:t>Command</a:t>
            </a:r>
            <a:r>
              <a:rPr lang="it-IT" dirty="0">
                <a:latin typeface="Consolas" panose="020B0609020204030204" pitchFamily="49" charset="0"/>
              </a:rPr>
              <a:t> (NORAD) e ha attirato per la prima volta l'attenzione del pubblico. </a:t>
            </a:r>
            <a:endParaRPr lang="it-IT" dirty="0" smtClean="0">
              <a:latin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</a:rPr>
              <a:t>Nel </a:t>
            </a:r>
            <a:r>
              <a:rPr lang="it-IT" dirty="0">
                <a:latin typeface="Consolas" panose="020B0609020204030204" pitchFamily="49" charset="0"/>
              </a:rPr>
              <a:t>1989, </a:t>
            </a:r>
            <a:r>
              <a:rPr lang="it-IT" dirty="0" err="1">
                <a:latin typeface="Consolas" panose="020B0609020204030204" pitchFamily="49" charset="0"/>
              </a:rPr>
              <a:t>Mitnick</a:t>
            </a:r>
            <a:r>
              <a:rPr lang="it-IT" dirty="0">
                <a:latin typeface="Consolas" panose="020B0609020204030204" pitchFamily="49" charset="0"/>
              </a:rPr>
              <a:t> ha violato il sistema di rete della Digital </a:t>
            </a:r>
            <a:r>
              <a:rPr lang="it-IT" dirty="0" err="1">
                <a:latin typeface="Consolas" panose="020B0609020204030204" pitchFamily="49" charset="0"/>
              </a:rPr>
              <a:t>Equipment</a:t>
            </a:r>
            <a:r>
              <a:rPr lang="it-IT" dirty="0">
                <a:latin typeface="Consolas" panose="020B0609020204030204" pitchFamily="49" charset="0"/>
              </a:rPr>
              <a:t> Corporation (DEC). Per questo fu arrestato e mandato in prigione. </a:t>
            </a:r>
            <a:endParaRPr lang="it-IT" dirty="0" smtClean="0">
              <a:latin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</a:rPr>
              <a:t>Dopo </a:t>
            </a:r>
            <a:r>
              <a:rPr lang="it-IT" dirty="0">
                <a:latin typeface="Consolas" panose="020B0609020204030204" pitchFamily="49" charset="0"/>
              </a:rPr>
              <a:t>il rilascio, ha violato il sistema di posta vocale di Pacific Bell per dimostrare che </a:t>
            </a:r>
            <a:r>
              <a:rPr lang="it-IT" dirty="0" smtClean="0">
                <a:latin typeface="Consolas" panose="020B0609020204030204" pitchFamily="49" charset="0"/>
              </a:rPr>
              <a:t>era in grado di farlo.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64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053852" y="-387424"/>
            <a:ext cx="10360501" cy="1223963"/>
          </a:xfrm>
        </p:spPr>
        <p:txBody>
          <a:bodyPr rtlCol="0"/>
          <a:lstStyle/>
          <a:p>
            <a:pPr rtl="0"/>
            <a:r>
              <a:rPr lang="it-IT" dirty="0" smtClean="0">
                <a:latin typeface="Consolas" pitchFamily="49" charset="0"/>
              </a:rPr>
              <a:t>Kevin </a:t>
            </a:r>
            <a:r>
              <a:rPr lang="it-IT" dirty="0" err="1" smtClean="0">
                <a:latin typeface="Consolas" pitchFamily="49" charset="0"/>
              </a:rPr>
              <a:t>Poulsen</a:t>
            </a:r>
            <a:endParaRPr lang="it-IT" dirty="0">
              <a:latin typeface="Consolas" pitchFamily="49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3853" y="1052736"/>
            <a:ext cx="10525532" cy="5111333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latin typeface="Consolas" panose="020B0609020204030204" pitchFamily="49" charset="0"/>
              </a:rPr>
              <a:t>Da adolescente, </a:t>
            </a:r>
            <a:r>
              <a:rPr lang="it-IT" dirty="0" err="1" smtClean="0">
                <a:latin typeface="Consolas" panose="020B0609020204030204" pitchFamily="49" charset="0"/>
              </a:rPr>
              <a:t>kevin</a:t>
            </a:r>
            <a:r>
              <a:rPr lang="it-IT" dirty="0" smtClean="0">
                <a:latin typeface="Consolas" panose="020B0609020204030204" pitchFamily="49" charset="0"/>
              </a:rPr>
              <a:t> irruppe nella </a:t>
            </a:r>
            <a:r>
              <a:rPr lang="it-IT" dirty="0">
                <a:latin typeface="Consolas" panose="020B0609020204030204" pitchFamily="49" charset="0"/>
              </a:rPr>
              <a:t>rete di computer del Pentagono, ARPANET. Alla fine del </a:t>
            </a:r>
            <a:r>
              <a:rPr lang="it-IT" dirty="0" smtClean="0">
                <a:latin typeface="Consolas" panose="020B0609020204030204" pitchFamily="49" charset="0"/>
              </a:rPr>
              <a:t>decennio</a:t>
            </a:r>
          </a:p>
          <a:p>
            <a:r>
              <a:rPr lang="it-IT" dirty="0">
                <a:latin typeface="Consolas" panose="020B0609020204030204" pitchFamily="49" charset="0"/>
              </a:rPr>
              <a:t>N</a:t>
            </a:r>
            <a:r>
              <a:rPr lang="it-IT" dirty="0" smtClean="0">
                <a:latin typeface="Consolas" panose="020B0609020204030204" pitchFamily="49" charset="0"/>
              </a:rPr>
              <a:t>el </a:t>
            </a:r>
            <a:r>
              <a:rPr lang="it-IT" dirty="0">
                <a:latin typeface="Consolas" panose="020B0609020204030204" pitchFamily="49" charset="0"/>
              </a:rPr>
              <a:t>1988, </a:t>
            </a:r>
            <a:r>
              <a:rPr lang="it-IT" dirty="0" smtClean="0">
                <a:latin typeface="Consolas" panose="020B0609020204030204" pitchFamily="49" charset="0"/>
              </a:rPr>
              <a:t>diversi attacchi informatici lo portarono ad avere problemini con la legge. 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Lui se n’è fregato altamente e ha continuato a spulciare documenti top secret dallo stato.</a:t>
            </a:r>
          </a:p>
          <a:p>
            <a:r>
              <a:rPr lang="it-IT" dirty="0" smtClean="0">
                <a:latin typeface="Consolas" panose="020B0609020204030204" pitchFamily="49" charset="0"/>
              </a:rPr>
              <a:t>Nel 1990 ha </a:t>
            </a:r>
            <a:r>
              <a:rPr lang="it-IT" dirty="0" err="1">
                <a:latin typeface="Consolas" panose="020B0609020204030204" pitchFamily="49" charset="0"/>
              </a:rPr>
              <a:t>hackerato</a:t>
            </a:r>
            <a:r>
              <a:rPr lang="it-IT" dirty="0">
                <a:latin typeface="Consolas" panose="020B0609020204030204" pitchFamily="49" charset="0"/>
              </a:rPr>
              <a:t> una stazione radio per vincere un concorso per una Porsche nuova di zecca, un viaggio </a:t>
            </a:r>
            <a:r>
              <a:rPr lang="it-IT" dirty="0" smtClean="0">
                <a:latin typeface="Consolas" panose="020B0609020204030204" pitchFamily="49" charset="0"/>
              </a:rPr>
              <a:t>e 20.000$ </a:t>
            </a:r>
            <a:r>
              <a:rPr lang="it-IT" dirty="0">
                <a:latin typeface="Consolas" panose="020B0609020204030204" pitchFamily="49" charset="0"/>
              </a:rPr>
              <a:t>in contanti. </a:t>
            </a:r>
            <a:endParaRPr lang="it-IT" dirty="0" smtClean="0">
              <a:latin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</a:rPr>
              <a:t>Da </a:t>
            </a:r>
            <a:r>
              <a:rPr lang="it-IT" dirty="0">
                <a:latin typeface="Consolas" panose="020B0609020204030204" pitchFamily="49" charset="0"/>
              </a:rPr>
              <a:t>allora, è stato detenuto e condannato a tre anni di interdizione dall'accesso ai computer</a:t>
            </a:r>
            <a:r>
              <a:rPr lang="it-IT" dirty="0" smtClean="0">
                <a:latin typeface="Consolas" panose="020B0609020204030204" pitchFamily="49" charset="0"/>
              </a:rPr>
              <a:t>.</a:t>
            </a:r>
          </a:p>
          <a:p>
            <a:r>
              <a:rPr lang="it-IT" dirty="0" err="1" smtClean="0">
                <a:latin typeface="Consolas" panose="020B0609020204030204" pitchFamily="49" charset="0"/>
              </a:rPr>
              <a:t>Poulsen</a:t>
            </a:r>
            <a:r>
              <a:rPr lang="it-IT" dirty="0" smtClean="0">
                <a:latin typeface="Consolas" panose="020B0609020204030204" pitchFamily="49" charset="0"/>
              </a:rPr>
              <a:t> </a:t>
            </a:r>
            <a:r>
              <a:rPr lang="it-IT" dirty="0">
                <a:latin typeface="Consolas" panose="020B0609020204030204" pitchFamily="49" charset="0"/>
              </a:rPr>
              <a:t>attualmente lavora come scrittore e </a:t>
            </a:r>
            <a:r>
              <a:rPr lang="it-IT" dirty="0" err="1" smtClean="0">
                <a:latin typeface="Consolas" panose="020B0609020204030204" pitchFamily="49" charset="0"/>
              </a:rPr>
              <a:t>white</a:t>
            </a:r>
            <a:r>
              <a:rPr lang="it-IT" dirty="0" smtClean="0">
                <a:latin typeface="Consolas" panose="020B0609020204030204" pitchFamily="49" charset="0"/>
              </a:rPr>
              <a:t> </a:t>
            </a:r>
            <a:r>
              <a:rPr lang="it-IT" dirty="0" err="1" smtClean="0">
                <a:latin typeface="Consolas" panose="020B0609020204030204" pitchFamily="49" charset="0"/>
              </a:rPr>
              <a:t>hat</a:t>
            </a:r>
            <a:r>
              <a:rPr lang="it-IT" dirty="0" smtClean="0">
                <a:latin typeface="Consolas" panose="020B0609020204030204" pitchFamily="49" charset="0"/>
              </a:rPr>
              <a:t>, </a:t>
            </a:r>
            <a:r>
              <a:rPr lang="it-IT" dirty="0">
                <a:latin typeface="Consolas" panose="020B0609020204030204" pitchFamily="49" charset="0"/>
              </a:rPr>
              <a:t>contribuendo a riviste famose tra cui Wired e The </a:t>
            </a:r>
            <a:r>
              <a:rPr lang="it-IT" dirty="0" err="1">
                <a:latin typeface="Consolas" panose="020B0609020204030204" pitchFamily="49" charset="0"/>
              </a:rPr>
              <a:t>Daily</a:t>
            </a:r>
            <a:r>
              <a:rPr lang="it-IT" dirty="0">
                <a:latin typeface="Consolas" panose="020B0609020204030204" pitchFamily="49" charset="0"/>
              </a:rPr>
              <a:t> </a:t>
            </a:r>
            <a:r>
              <a:rPr lang="it-IT" dirty="0" err="1">
                <a:latin typeface="Consolas" panose="020B0609020204030204" pitchFamily="49" charset="0"/>
              </a:rPr>
              <a:t>Beast</a:t>
            </a:r>
            <a:r>
              <a:rPr lang="it-IT" dirty="0">
                <a:latin typeface="Consolas" panose="020B0609020204030204" pitchFamily="49" charset="0"/>
              </a:rPr>
              <a:t>.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45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linee di circuito triple (widescreen)</Template>
  <TotalTime>92</TotalTime>
  <Words>523</Words>
  <Application>Microsoft Office PowerPoint</Application>
  <PresentationFormat>Personalizzato</PresentationFormat>
  <Paragraphs>64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Consolas</vt:lpstr>
      <vt:lpstr>Tecnologia 16x9</vt:lpstr>
      <vt:lpstr>Lezione 01</vt:lpstr>
      <vt:lpstr>Dati ed Informazioni</vt:lpstr>
      <vt:lpstr>Crimine Informatico</vt:lpstr>
      <vt:lpstr>Hacking e Cracking</vt:lpstr>
      <vt:lpstr>Hacking Vs Cracking</vt:lpstr>
      <vt:lpstr>White Hat, Grey Hat, Black Hat</vt:lpstr>
      <vt:lpstr>Alcuni hacker degni di nota</vt:lpstr>
      <vt:lpstr>Kevin Mitnick</vt:lpstr>
      <vt:lpstr>Kevin Poulsen</vt:lpstr>
      <vt:lpstr>Importanza dei dati</vt:lpstr>
      <vt:lpstr>Minacce ai dati</vt:lpstr>
      <vt:lpstr>Il Fattore umano</vt:lpstr>
      <vt:lpstr>Il Fattore Umano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Alessandro Riemer</dc:creator>
  <cp:lastModifiedBy>Alessandro Riemer</cp:lastModifiedBy>
  <cp:revision>15</cp:revision>
  <dcterms:created xsi:type="dcterms:W3CDTF">2022-11-21T18:55:00Z</dcterms:created>
  <dcterms:modified xsi:type="dcterms:W3CDTF">2022-11-21T21:38:30Z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