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57" r:id="rId5"/>
    <p:sldId id="268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69" autoAdjust="0"/>
  </p:normalViewPr>
  <p:slideViewPr>
    <p:cSldViewPr>
      <p:cViewPr varScale="1">
        <p:scale>
          <a:sx n="115" d="100"/>
          <a:sy n="115" d="100"/>
        </p:scale>
        <p:origin x="378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1A1788-7372-4FAC-9AF0-00B54B8D9CBA}" type="datetime1">
              <a:rPr lang="it-IT" smtClean="0"/>
              <a:t>01/12/2022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943A304-85CD-4257-B418-D8F889FE0DBC}" type="datetime1">
              <a:rPr lang="it-IT" smtClean="0"/>
              <a:pPr/>
              <a:t>01/12/2022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462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17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394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612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1166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152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nettore dirit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ttore dirit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nee inferiori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igura a mano libera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0" name="Figura a mano libera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22" name="Segnaposto dat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89EF9B-A500-41B6-8F1C-893813E9A898}" type="datetime1">
              <a:rPr lang="it-IT" smtClean="0"/>
              <a:pPr/>
              <a:t>01/12/2022</a:t>
            </a:fld>
            <a:endParaRPr lang="it-IT" dirty="0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4" name="Segnaposto numero diapositiva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724BBD-5BEA-4971-A6C4-42E94AF7CB5F}" type="datetime1">
              <a:rPr lang="it-IT" smtClean="0"/>
              <a:pPr/>
              <a:t>01/12/2022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1B2188-7D8C-43C8-B29F-60D01DE77B72}" type="datetime1">
              <a:rPr lang="it-IT" smtClean="0"/>
              <a:pPr/>
              <a:t>01/12/2022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1DC961-63CE-49AB-921E-1CE3DDEFC80A}" type="datetime1">
              <a:rPr lang="it-IT" smtClean="0"/>
              <a:pPr/>
              <a:t>01/12/2022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014DD1E-5D91-48A3-AD6D-45FBA980D10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nettore dirit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nettore dirit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066F5F-3C86-4285-A86F-35EFBBDD7800}" type="datetime1">
              <a:rPr lang="it-IT" smtClean="0"/>
              <a:pPr/>
              <a:t>01/12/2022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9BE34E-14EC-4041-A597-EE22FC16794F}" type="datetime1">
              <a:rPr lang="it-IT" smtClean="0"/>
              <a:pPr/>
              <a:t>01/12/2022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FAD192-1BF7-4994-9CBA-74265F19F4C1}" type="datetime1">
              <a:rPr lang="it-IT" smtClean="0"/>
              <a:pPr/>
              <a:t>01/12/2022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76DD40-7EBA-46D0-A855-62759524AC7A}" type="datetime1">
              <a:rPr lang="it-IT" smtClean="0"/>
              <a:pPr/>
              <a:t>01/12/2022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2E4D95-88E1-4556-89BE-EC650C1D14A8}" type="datetime1">
              <a:rPr lang="it-IT" smtClean="0"/>
              <a:pPr/>
              <a:t>01/12/2022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9867D3-FC26-40B1-8BB9-B19FF8D6CD45}" type="datetime1">
              <a:rPr lang="it-IT" smtClean="0"/>
              <a:pPr/>
              <a:t>01/12/2022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EE21F-92EE-4289-AFFB-9252D957F459}" type="datetime1">
              <a:rPr lang="it-IT" smtClean="0"/>
              <a:pPr/>
              <a:t>01/12/2022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nee a sinistr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igura a mano libera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56645-DD8C-4009-9A84-A4AD56EB55A9}" type="datetime1">
              <a:rPr lang="it-IT" smtClean="0"/>
              <a:pPr/>
              <a:t>01/12/2022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Lezione 02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 err="1" smtClean="0"/>
              <a:t>Malware</a:t>
            </a:r>
            <a:r>
              <a:rPr lang="it-IT" dirty="0" smtClean="0"/>
              <a:t> e protezione dati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 smtClean="0">
                <a:latin typeface="Consolas" panose="020B0609020204030204" pitchFamily="49" charset="0"/>
              </a:rPr>
              <a:t>: </a:t>
            </a:r>
            <a:r>
              <a:rPr lang="it-IT" dirty="0" err="1" smtClean="0">
                <a:latin typeface="Consolas" panose="020B0609020204030204" pitchFamily="49" charset="0"/>
              </a:rPr>
              <a:t>Trojan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7828" y="1628800"/>
            <a:ext cx="10360501" cy="4462272"/>
          </a:xfrm>
        </p:spPr>
        <p:txBody>
          <a:bodyPr/>
          <a:lstStyle/>
          <a:p>
            <a:r>
              <a:rPr lang="it-IT" sz="2400" dirty="0">
                <a:latin typeface="Consolas" panose="020B0609020204030204" pitchFamily="49" charset="0"/>
              </a:rPr>
              <a:t>chiamato anche </a:t>
            </a:r>
            <a:r>
              <a:rPr lang="it-IT" sz="2400" dirty="0" err="1">
                <a:latin typeface="Consolas" panose="020B0609020204030204" pitchFamily="49" charset="0"/>
              </a:rPr>
              <a:t>Trojan</a:t>
            </a:r>
            <a:r>
              <a:rPr lang="it-IT" sz="2400" dirty="0">
                <a:latin typeface="Consolas" panose="020B0609020204030204" pitchFamily="49" charset="0"/>
              </a:rPr>
              <a:t> </a:t>
            </a:r>
            <a:r>
              <a:rPr lang="it-IT" sz="2400" dirty="0" err="1">
                <a:latin typeface="Consolas" panose="020B0609020204030204" pitchFamily="49" charset="0"/>
              </a:rPr>
              <a:t>Horse</a:t>
            </a:r>
            <a:r>
              <a:rPr lang="it-IT" sz="2400" dirty="0">
                <a:latin typeface="Consolas" panose="020B0609020204030204" pitchFamily="49" charset="0"/>
              </a:rPr>
              <a:t>, consiste in un file nascosto all'interno di programmi di utilizzo comune e largo </a:t>
            </a:r>
            <a:r>
              <a:rPr lang="it-IT" sz="2400" dirty="0" smtClean="0">
                <a:latin typeface="Consolas" panose="020B0609020204030204" pitchFamily="49" charset="0"/>
              </a:rPr>
              <a:t>utilizzo</a:t>
            </a:r>
          </a:p>
          <a:p>
            <a:r>
              <a:rPr lang="it-IT" sz="2400" dirty="0" smtClean="0">
                <a:latin typeface="Consolas" panose="020B0609020204030204" pitchFamily="49" charset="0"/>
              </a:rPr>
              <a:t>A cosa dobbiamo il suo nome?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l cavallo di Troia era davvero un cavallo? - FocusJunior.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30" y="2472670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 smtClean="0">
                <a:latin typeface="Consolas" panose="020B0609020204030204" pitchFamily="49" charset="0"/>
              </a:rPr>
              <a:t>: </a:t>
            </a:r>
            <a:r>
              <a:rPr lang="it-IT" dirty="0" err="1" smtClean="0">
                <a:latin typeface="Consolas" panose="020B0609020204030204" pitchFamily="49" charset="0"/>
              </a:rPr>
              <a:t>Spyware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7828" y="1628800"/>
            <a:ext cx="10360501" cy="4462272"/>
          </a:xfrm>
        </p:spPr>
        <p:txBody>
          <a:bodyPr/>
          <a:lstStyle/>
          <a:p>
            <a:r>
              <a:rPr lang="it-IT" sz="2400" dirty="0">
                <a:latin typeface="Consolas" panose="020B0609020204030204" pitchFamily="49" charset="0"/>
              </a:rPr>
              <a:t>Uno </a:t>
            </a:r>
            <a:r>
              <a:rPr lang="it-IT" sz="2400" dirty="0" err="1">
                <a:latin typeface="Consolas" panose="020B0609020204030204" pitchFamily="49" charset="0"/>
              </a:rPr>
              <a:t>spyware</a:t>
            </a:r>
            <a:r>
              <a:rPr lang="it-IT" sz="2400" dirty="0">
                <a:latin typeface="Consolas" panose="020B0609020204030204" pitchFamily="49" charset="0"/>
              </a:rPr>
              <a:t>, in </a:t>
            </a:r>
            <a:r>
              <a:rPr lang="it-IT" sz="2400" dirty="0" smtClean="0">
                <a:latin typeface="Consolas" panose="020B0609020204030204" pitchFamily="49" charset="0"/>
              </a:rPr>
              <a:t>informatica, </a:t>
            </a:r>
            <a:r>
              <a:rPr lang="it-IT" sz="2400" dirty="0">
                <a:latin typeface="Consolas" panose="020B0609020204030204" pitchFamily="49" charset="0"/>
              </a:rPr>
              <a:t>è un tipo di </a:t>
            </a:r>
            <a:r>
              <a:rPr lang="it-IT" sz="2400" dirty="0" smtClean="0">
                <a:latin typeface="Consolas" panose="020B0609020204030204" pitchFamily="49" charset="0"/>
              </a:rPr>
              <a:t>software</a:t>
            </a:r>
            <a:r>
              <a:rPr lang="it-IT" sz="2400" dirty="0">
                <a:latin typeface="Consolas" panose="020B0609020204030204" pitchFamily="49" charset="0"/>
              </a:rPr>
              <a:t> che raccoglie </a:t>
            </a:r>
            <a:r>
              <a:rPr lang="it-IT" sz="2400" dirty="0" smtClean="0">
                <a:latin typeface="Consolas" panose="020B0609020204030204" pitchFamily="49" charset="0"/>
              </a:rPr>
              <a:t>informazioni</a:t>
            </a:r>
            <a:r>
              <a:rPr lang="it-IT" sz="2400" dirty="0">
                <a:latin typeface="Consolas" panose="020B0609020204030204" pitchFamily="49" charset="0"/>
              </a:rPr>
              <a:t> riguardanti l'attività </a:t>
            </a:r>
            <a:r>
              <a:rPr lang="it-IT" sz="2400" dirty="0" smtClean="0">
                <a:latin typeface="Consolas" panose="020B0609020204030204" pitchFamily="49" charset="0"/>
              </a:rPr>
              <a:t>online</a:t>
            </a:r>
            <a:r>
              <a:rPr lang="it-IT" sz="2400" dirty="0">
                <a:latin typeface="Consolas" panose="020B0609020204030204" pitchFamily="49" charset="0"/>
              </a:rPr>
              <a:t> di un utente senza il suo consenso. </a:t>
            </a:r>
            <a:endParaRPr lang="it-IT" sz="2400" dirty="0" smtClean="0">
              <a:latin typeface="Consolas" panose="020B0609020204030204" pitchFamily="49" charset="0"/>
            </a:endParaRPr>
          </a:p>
          <a:p>
            <a:r>
              <a:rPr lang="it-IT" sz="2400" dirty="0" smtClean="0">
                <a:latin typeface="Consolas" panose="020B0609020204030204" pitchFamily="49" charset="0"/>
              </a:rPr>
              <a:t>Il </a:t>
            </a:r>
            <a:r>
              <a:rPr lang="it-IT" sz="2400" dirty="0">
                <a:latin typeface="Consolas" panose="020B0609020204030204" pitchFamily="49" charset="0"/>
              </a:rPr>
              <a:t>termine è spesso usato per definire un'ampia gamma di </a:t>
            </a:r>
            <a:r>
              <a:rPr lang="it-IT" sz="2400" dirty="0" err="1" smtClean="0">
                <a:latin typeface="Consolas" panose="020B0609020204030204" pitchFamily="49" charset="0"/>
              </a:rPr>
              <a:t>malware</a:t>
            </a:r>
            <a:r>
              <a:rPr lang="it-IT" sz="2400" dirty="0">
                <a:latin typeface="Consolas" panose="020B0609020204030204" pitchFamily="49" charset="0"/>
              </a:rPr>
              <a:t> </a:t>
            </a:r>
            <a:r>
              <a:rPr lang="it-IT" sz="2400" dirty="0" smtClean="0">
                <a:latin typeface="Consolas" panose="020B0609020204030204" pitchFamily="49" charset="0"/>
              </a:rPr>
              <a:t>dalle </a:t>
            </a:r>
            <a:r>
              <a:rPr lang="it-IT" sz="2400" dirty="0">
                <a:latin typeface="Consolas" panose="020B0609020204030204" pitchFamily="49" charset="0"/>
              </a:rPr>
              <a:t>funzioni più diverse, quali l'invio di pubblicità non richiesta </a:t>
            </a:r>
            <a:r>
              <a:rPr lang="it-IT" sz="2400" dirty="0" smtClean="0">
                <a:latin typeface="Consolas" panose="020B0609020204030204" pitchFamily="49" charset="0"/>
              </a:rPr>
              <a:t>la </a:t>
            </a:r>
            <a:r>
              <a:rPr lang="it-IT" sz="2400" dirty="0">
                <a:latin typeface="Consolas" panose="020B0609020204030204" pitchFamily="49" charset="0"/>
              </a:rPr>
              <a:t>modifica della pagina iniziale o della </a:t>
            </a:r>
            <a:r>
              <a:rPr lang="it-IT" sz="2400" dirty="0" smtClean="0">
                <a:latin typeface="Consolas" panose="020B0609020204030204" pitchFamily="49" charset="0"/>
              </a:rPr>
              <a:t>lista dei</a:t>
            </a:r>
            <a:r>
              <a:rPr lang="it-IT" sz="2400" dirty="0">
                <a:latin typeface="Consolas" panose="020B0609020204030204" pitchFamily="49" charset="0"/>
              </a:rPr>
              <a:t> Preferiti del </a:t>
            </a:r>
            <a:r>
              <a:rPr lang="it-IT" sz="2400" dirty="0" smtClean="0">
                <a:latin typeface="Consolas" panose="020B0609020204030204" pitchFamily="49" charset="0"/>
              </a:rPr>
              <a:t>browser, </a:t>
            </a:r>
            <a:r>
              <a:rPr lang="it-IT" sz="2400" dirty="0">
                <a:latin typeface="Consolas" panose="020B0609020204030204" pitchFamily="49" charset="0"/>
              </a:rPr>
              <a:t>oppure attività illegali quali la </a:t>
            </a:r>
            <a:r>
              <a:rPr lang="it-IT" sz="2400" dirty="0" err="1">
                <a:latin typeface="Consolas" panose="020B0609020204030204" pitchFamily="49" charset="0"/>
              </a:rPr>
              <a:t>redirezione</a:t>
            </a:r>
            <a:r>
              <a:rPr lang="it-IT" sz="2400" dirty="0">
                <a:latin typeface="Consolas" panose="020B0609020204030204" pitchFamily="49" charset="0"/>
              </a:rPr>
              <a:t> </a:t>
            </a:r>
            <a:r>
              <a:rPr lang="it-IT" sz="2400" dirty="0" smtClean="0">
                <a:latin typeface="Consolas" panose="020B0609020204030204" pitchFamily="49" charset="0"/>
              </a:rPr>
              <a:t>su siti di </a:t>
            </a:r>
            <a:r>
              <a:rPr lang="it-IT" sz="2400" dirty="0" err="1" smtClean="0">
                <a:latin typeface="Consolas" panose="020B0609020204030204" pitchFamily="49" charset="0"/>
              </a:rPr>
              <a:t>phishing</a:t>
            </a:r>
            <a:endParaRPr lang="it-IT" sz="2400" dirty="0">
              <a:latin typeface="Consolas" panose="020B0609020204030204" pitchFamily="49" charset="0"/>
            </a:endParaRPr>
          </a:p>
          <a:p>
            <a:endParaRPr lang="it-IT" dirty="0" smtClean="0"/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 smtClean="0">
                <a:latin typeface="Consolas" panose="020B0609020204030204" pitchFamily="49" charset="0"/>
              </a:rPr>
              <a:t>: </a:t>
            </a:r>
            <a:r>
              <a:rPr lang="it-IT" dirty="0" err="1" smtClean="0">
                <a:latin typeface="Consolas" panose="020B0609020204030204" pitchFamily="49" charset="0"/>
              </a:rPr>
              <a:t>RootKit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7828" y="1628800"/>
            <a:ext cx="10360501" cy="4462272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Consolas" panose="020B0609020204030204" pitchFamily="49" charset="0"/>
              </a:rPr>
              <a:t>il termine si può tradurre come “equipaggiamento per amministratore”. È un insieme o un singolo software capace di controllare un computer locale o remoto, nascondendosi. In questo modo un hacker può accedere e impossessarsi del computer di un utente e usarlo per i suoi scopi: rubare i dati, utilizzare il computer per attaccare altri sistemi, ecc</a:t>
            </a:r>
            <a:r>
              <a:rPr lang="it-IT" sz="2400" dirty="0" smtClean="0">
                <a:latin typeface="Consolas" panose="020B0609020204030204" pitchFamily="49" charset="0"/>
              </a:rPr>
              <a:t>.</a:t>
            </a:r>
          </a:p>
          <a:p>
            <a:r>
              <a:rPr lang="it-IT" sz="2400" dirty="0">
                <a:latin typeface="Consolas" panose="020B0609020204030204" pitchFamily="49" charset="0"/>
              </a:rPr>
              <a:t>Non sempre un </a:t>
            </a:r>
            <a:r>
              <a:rPr lang="it-IT" sz="2400" dirty="0" err="1">
                <a:latin typeface="Consolas" panose="020B0609020204030204" pitchFamily="49" charset="0"/>
              </a:rPr>
              <a:t>rootkit</a:t>
            </a:r>
            <a:r>
              <a:rPr lang="it-IT" sz="2400" dirty="0">
                <a:latin typeface="Consolas" panose="020B0609020204030204" pitchFamily="49" charset="0"/>
              </a:rPr>
              <a:t> è un software maligno. Può essere “regolare” come parte di un software legittimo, ad esempio per il controllo remoto di un pc da parte di un centro di assistenza.</a:t>
            </a:r>
            <a:endParaRPr lang="it-IT" sz="2400" dirty="0" smtClean="0">
              <a:latin typeface="Consolas" panose="020B0609020204030204" pitchFamily="49" charset="0"/>
            </a:endParaRPr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1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 smtClean="0">
                <a:latin typeface="Consolas" panose="020B0609020204030204" pitchFamily="49" charset="0"/>
              </a:rPr>
              <a:t>: </a:t>
            </a:r>
            <a:r>
              <a:rPr lang="it-IT" dirty="0" err="1" smtClean="0">
                <a:latin typeface="Consolas" panose="020B0609020204030204" pitchFamily="49" charset="0"/>
              </a:rPr>
              <a:t>RansomWare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7828" y="1628800"/>
            <a:ext cx="10360501" cy="4462272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Consolas" panose="020B0609020204030204" pitchFamily="49" charset="0"/>
              </a:rPr>
              <a:t>Il </a:t>
            </a:r>
            <a:r>
              <a:rPr lang="it-IT" sz="2000" dirty="0" err="1">
                <a:latin typeface="Consolas" panose="020B0609020204030204" pitchFamily="49" charset="0"/>
              </a:rPr>
              <a:t>ransomware</a:t>
            </a:r>
            <a:r>
              <a:rPr lang="it-IT" sz="2000" dirty="0">
                <a:latin typeface="Consolas" panose="020B0609020204030204" pitchFamily="49" charset="0"/>
              </a:rPr>
              <a:t> è un programma informatico dannoso ("malevolo") che può “infettare” un dispositivo digitale (PC, </a:t>
            </a:r>
            <a:r>
              <a:rPr lang="it-IT" sz="2000" dirty="0" err="1">
                <a:latin typeface="Consolas" panose="020B0609020204030204" pitchFamily="49" charset="0"/>
              </a:rPr>
              <a:t>tablet</a:t>
            </a:r>
            <a:r>
              <a:rPr lang="it-IT" sz="2000" dirty="0">
                <a:latin typeface="Consolas" panose="020B0609020204030204" pitchFamily="49" charset="0"/>
              </a:rPr>
              <a:t>, </a:t>
            </a:r>
            <a:r>
              <a:rPr lang="it-IT" sz="2000" dirty="0" err="1">
                <a:latin typeface="Consolas" panose="020B0609020204030204" pitchFamily="49" charset="0"/>
              </a:rPr>
              <a:t>smartphone</a:t>
            </a:r>
            <a:r>
              <a:rPr lang="it-IT" sz="2000" dirty="0">
                <a:latin typeface="Consolas" panose="020B0609020204030204" pitchFamily="49" charset="0"/>
              </a:rPr>
              <a:t>, </a:t>
            </a:r>
            <a:r>
              <a:rPr lang="it-IT" sz="2000" dirty="0" err="1">
                <a:latin typeface="Consolas" panose="020B0609020204030204" pitchFamily="49" charset="0"/>
              </a:rPr>
              <a:t>smart</a:t>
            </a:r>
            <a:r>
              <a:rPr lang="it-IT" sz="2000" dirty="0">
                <a:latin typeface="Consolas" panose="020B0609020204030204" pitchFamily="49" charset="0"/>
              </a:rPr>
              <a:t> TV), bloccando l’accesso a tutti o ad alcuni dei suoi contenuti (foto, video, file, ecc.) per poi chiedere un </a:t>
            </a:r>
            <a:r>
              <a:rPr lang="it-IT" sz="2000" b="1" dirty="0">
                <a:latin typeface="Consolas" panose="020B0609020204030204" pitchFamily="49" charset="0"/>
              </a:rPr>
              <a:t>riscatto </a:t>
            </a:r>
            <a:r>
              <a:rPr lang="it-IT" sz="2000" dirty="0">
                <a:latin typeface="Consolas" panose="020B0609020204030204" pitchFamily="49" charset="0"/>
              </a:rPr>
              <a:t>(in inglese, “</a:t>
            </a:r>
            <a:r>
              <a:rPr lang="it-IT" sz="2000" dirty="0" err="1">
                <a:latin typeface="Consolas" panose="020B0609020204030204" pitchFamily="49" charset="0"/>
              </a:rPr>
              <a:t>ransom</a:t>
            </a:r>
            <a:r>
              <a:rPr lang="it-IT" sz="2000" dirty="0">
                <a:latin typeface="Consolas" panose="020B0609020204030204" pitchFamily="49" charset="0"/>
              </a:rPr>
              <a:t>”) da pagare per “liberarli</a:t>
            </a:r>
            <a:r>
              <a:rPr lang="it-IT" sz="2000" dirty="0" smtClean="0">
                <a:latin typeface="Consolas" panose="020B0609020204030204" pitchFamily="49" charset="0"/>
              </a:rPr>
              <a:t>”.</a:t>
            </a:r>
          </a:p>
          <a:p>
            <a:r>
              <a:rPr lang="it-IT" sz="2000" dirty="0" err="1" smtClean="0">
                <a:latin typeface="Consolas" panose="020B0609020204030204" pitchFamily="49" charset="0"/>
              </a:rPr>
              <a:t>Wannacry</a:t>
            </a:r>
            <a:r>
              <a:rPr lang="it-IT" sz="2000" dirty="0" smtClean="0">
                <a:latin typeface="Consolas" panose="020B0609020204030204" pitchFamily="49" charset="0"/>
              </a:rPr>
              <a:t>: Danno mondiale!</a:t>
            </a:r>
          </a:p>
          <a:p>
            <a:endParaRPr lang="it-IT" sz="2400" dirty="0" smtClean="0">
              <a:latin typeface="Consolas" panose="020B0609020204030204" pitchFamily="49" charset="0"/>
            </a:endParaRPr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Ransomware: proteggere un'azienda dalla A alla Z - Onorato Informa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92" y="2860794"/>
            <a:ext cx="5184576" cy="384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 smtClean="0">
                <a:latin typeface="Consolas" panose="020B0609020204030204" pitchFamily="49" charset="0"/>
              </a:rPr>
              <a:t>: </a:t>
            </a:r>
            <a:r>
              <a:rPr lang="it-IT" dirty="0" err="1" smtClean="0">
                <a:latin typeface="Consolas" panose="020B0609020204030204" pitchFamily="49" charset="0"/>
              </a:rPr>
              <a:t>KeyLogger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7828" y="1628800"/>
            <a:ext cx="10360501" cy="4462272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Consolas" panose="020B0609020204030204" pitchFamily="49" charset="0"/>
              </a:rPr>
              <a:t>Il </a:t>
            </a:r>
            <a:r>
              <a:rPr lang="it-IT" sz="2000" dirty="0" err="1">
                <a:latin typeface="Consolas" panose="020B0609020204030204" pitchFamily="49" charset="0"/>
              </a:rPr>
              <a:t>keylogger</a:t>
            </a:r>
            <a:r>
              <a:rPr lang="it-IT" sz="2000" dirty="0">
                <a:latin typeface="Consolas" panose="020B0609020204030204" pitchFamily="49" charset="0"/>
              </a:rPr>
              <a:t> viene installato sul dispositivo della vittima, dove registra ogni tasto premuto per carpirne le credenziali di accesso e altre informazioni sensibili</a:t>
            </a:r>
            <a:r>
              <a:rPr lang="it-IT" sz="2000" dirty="0" smtClean="0">
                <a:latin typeface="Consolas" panose="020B0609020204030204" pitchFamily="49" charset="0"/>
              </a:rPr>
              <a:t>. Possono essere software e hardware ed entrambe le versioni hanno il medesimo compito</a:t>
            </a:r>
            <a:endParaRPr lang="it-IT" sz="1800" dirty="0" smtClean="0">
              <a:latin typeface="Consolas" panose="020B0609020204030204" pitchFamily="49" charset="0"/>
            </a:endParaRPr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Keylogger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99" y="3429000"/>
            <a:ext cx="4464496" cy="318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 que é keylogger? | Notícias | TechTu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90" y="3327050"/>
            <a:ext cx="4282653" cy="339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9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 smtClean="0">
                <a:latin typeface="Consolas" panose="020B0609020204030204" pitchFamily="49" charset="0"/>
              </a:rPr>
              <a:t>: Virus e </a:t>
            </a:r>
            <a:r>
              <a:rPr lang="it-IT" dirty="0" err="1" smtClean="0">
                <a:latin typeface="Consolas" panose="020B0609020204030204" pitchFamily="49" charset="0"/>
              </a:rPr>
              <a:t>Worm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7828" y="1628800"/>
            <a:ext cx="10360501" cy="4462272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Consolas" panose="020B0609020204030204" pitchFamily="49" charset="0"/>
              </a:rPr>
              <a:t>Un virus del computer attacca una copia di sé stesso a un programma o a un file in modo da potersi diffondere da un computer a un altro, lasciandosi alle spalle infezioni </a:t>
            </a:r>
            <a:r>
              <a:rPr lang="it-IT" sz="2000" dirty="0" smtClean="0">
                <a:latin typeface="Consolas" panose="020B0609020204030204" pitchFamily="49" charset="0"/>
              </a:rPr>
              <a:t>attive</a:t>
            </a:r>
          </a:p>
          <a:p>
            <a:r>
              <a:rPr lang="it-IT" sz="2200" dirty="0">
                <a:latin typeface="Consolas" panose="020B0609020204030204" pitchFamily="49" charset="0"/>
              </a:rPr>
              <a:t>Un </a:t>
            </a:r>
            <a:r>
              <a:rPr lang="it-IT" sz="2200" dirty="0" err="1">
                <a:latin typeface="Consolas" panose="020B0609020204030204" pitchFamily="49" charset="0"/>
              </a:rPr>
              <a:t>worm</a:t>
            </a:r>
            <a:r>
              <a:rPr lang="it-IT" sz="2200" dirty="0">
                <a:latin typeface="Consolas" panose="020B0609020204030204" pitchFamily="49" charset="0"/>
              </a:rPr>
              <a:t> è simile a un virus, del quale può essere considerato una sottocategoria. I </a:t>
            </a:r>
            <a:r>
              <a:rPr lang="it-IT" sz="2200" dirty="0" err="1">
                <a:latin typeface="Consolas" panose="020B0609020204030204" pitchFamily="49" charset="0"/>
              </a:rPr>
              <a:t>worm</a:t>
            </a:r>
            <a:r>
              <a:rPr lang="it-IT" sz="2200" dirty="0">
                <a:latin typeface="Consolas" panose="020B0609020204030204" pitchFamily="49" charset="0"/>
              </a:rPr>
              <a:t> si diffondono da computer a computer, ma diversamente da un virus, hanno la capacità di viaggiare senza l'aiuto di una persona. Un </a:t>
            </a:r>
            <a:r>
              <a:rPr lang="it-IT" sz="2200" dirty="0" err="1">
                <a:latin typeface="Consolas" panose="020B0609020204030204" pitchFamily="49" charset="0"/>
              </a:rPr>
              <a:t>worm</a:t>
            </a:r>
            <a:r>
              <a:rPr lang="it-IT" sz="2200" dirty="0">
                <a:latin typeface="Consolas" panose="020B0609020204030204" pitchFamily="49" charset="0"/>
              </a:rPr>
              <a:t> sfrutta i vantaggi delle funzionalità di trasporto dei file o delle informazioni presenti nel sistema, consentendogli così di viaggiare senza aiuto. Il pericolo maggiore di un </a:t>
            </a:r>
            <a:r>
              <a:rPr lang="it-IT" sz="2200" dirty="0" err="1">
                <a:latin typeface="Consolas" panose="020B0609020204030204" pitchFamily="49" charset="0"/>
              </a:rPr>
              <a:t>worm</a:t>
            </a:r>
            <a:r>
              <a:rPr lang="it-IT" sz="2200" dirty="0">
                <a:latin typeface="Consolas" panose="020B0609020204030204" pitchFamily="49" charset="0"/>
              </a:rPr>
              <a:t> è la sua capacità di riprodursi nel sistema, con il risultato che invece di inviarne uno solo, il computer ne trasmette centinaia o migliaia di copie, creando effetti devastanti. </a:t>
            </a:r>
            <a:endParaRPr lang="it-IT" sz="1300" dirty="0" smtClean="0">
              <a:latin typeface="Consolas" panose="020B0609020204030204" pitchFamily="49" charset="0"/>
            </a:endParaRPr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 smtClean="0">
                <a:latin typeface="Consolas" panose="020B0609020204030204" pitchFamily="49" charset="0"/>
              </a:rPr>
              <a:t>: Alcune statistiche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137" y="2264569"/>
            <a:ext cx="8820150" cy="3190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 smtClean="0">
                <a:latin typeface="Consolas" panose="020B0609020204030204" pitchFamily="49" charset="0"/>
              </a:rPr>
              <a:t>: </a:t>
            </a:r>
            <a:r>
              <a:rPr lang="it-IT" dirty="0" smtClean="0">
                <a:latin typeface="Consolas" panose="020B0609020204030204" pitchFamily="49" charset="0"/>
              </a:rPr>
              <a:t>Riassumendo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Consolas" panose="020B0609020204030204" pitchFamily="49" charset="0"/>
              </a:rPr>
              <a:t>Per un </a:t>
            </a:r>
            <a:r>
              <a:rPr lang="it-IT" sz="2400" dirty="0" err="1" smtClean="0">
                <a:latin typeface="Consolas" panose="020B0609020204030204" pitchFamily="49" charset="0"/>
              </a:rPr>
              <a:t>malware</a:t>
            </a:r>
            <a:r>
              <a:rPr lang="it-IT" sz="2400" dirty="0" smtClean="0">
                <a:latin typeface="Consolas" panose="020B0609020204030204" pitchFamily="49" charset="0"/>
              </a:rPr>
              <a:t>, entrare nel nostro sistema è molto facile</a:t>
            </a:r>
            <a:endParaRPr lang="en-US" sz="2400" dirty="0" smtClean="0">
              <a:latin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>
                <a:latin typeface="Consolas" panose="020B0609020204030204" pitchFamily="49" charset="0"/>
              </a:rPr>
              <a:t>Noi, tranquilli non prestiamo attenzione alle insidie di internet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>
                <a:latin typeface="Consolas" panose="020B0609020204030204" pitchFamily="49" charset="0"/>
              </a:rPr>
              <a:t>Scarichiamo un file, tipo un gioco </a:t>
            </a:r>
            <a:r>
              <a:rPr lang="it-IT" sz="2400" dirty="0" err="1" smtClean="0">
                <a:latin typeface="Consolas" panose="020B0609020204030204" pitchFamily="49" charset="0"/>
              </a:rPr>
              <a:t>craccato</a:t>
            </a:r>
            <a:r>
              <a:rPr lang="it-IT" sz="2400" dirty="0" smtClean="0">
                <a:latin typeface="Consolas" panose="020B0609020204030204" pitchFamily="49" charset="0"/>
              </a:rPr>
              <a:t> o un film da </a:t>
            </a:r>
            <a:r>
              <a:rPr lang="it-IT" sz="2400" dirty="0" err="1" smtClean="0">
                <a:latin typeface="Consolas" panose="020B0609020204030204" pitchFamily="49" charset="0"/>
              </a:rPr>
              <a:t>torrent</a:t>
            </a:r>
            <a:r>
              <a:rPr lang="it-IT" sz="2400" dirty="0" smtClean="0">
                <a:latin typeface="Consolas" panose="020B0609020204030204" pitchFamily="49" charset="0"/>
              </a:rPr>
              <a:t> online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>
                <a:latin typeface="Consolas" panose="020B0609020204030204" pitchFamily="49" charset="0"/>
              </a:rPr>
              <a:t>Il file, che contiene codice malevolo si nasconde nel computer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>
                <a:latin typeface="Consolas" panose="020B0609020204030204" pitchFamily="49" charset="0"/>
              </a:rPr>
              <a:t>Il codice malevolo agisce e fa danni a volte ingenti</a:t>
            </a:r>
          </a:p>
        </p:txBody>
      </p:sp>
    </p:spTree>
    <p:extLst>
      <p:ext uri="{BB962C8B-B14F-4D97-AF65-F5344CB8AC3E}">
        <p14:creationId xmlns:p14="http://schemas.microsoft.com/office/powerpoint/2010/main" val="300519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 smtClean="0">
                <a:latin typeface="Consolas" panose="020B0609020204030204" pitchFamily="49" charset="0"/>
              </a:rPr>
              <a:t>: </a:t>
            </a:r>
            <a:r>
              <a:rPr lang="it-IT" dirty="0" smtClean="0">
                <a:latin typeface="Consolas" panose="020B0609020204030204" pitchFamily="49" charset="0"/>
              </a:rPr>
              <a:t>Come proteggersi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onsolas" panose="020B0609020204030204" pitchFamily="49" charset="0"/>
              </a:rPr>
              <a:t>I </a:t>
            </a:r>
            <a:r>
              <a:rPr lang="it-IT" sz="2400" dirty="0" err="1" smtClean="0">
                <a:latin typeface="Consolas" panose="020B0609020204030204" pitchFamily="49" charset="0"/>
              </a:rPr>
              <a:t>malware</a:t>
            </a:r>
            <a:r>
              <a:rPr lang="it-IT" sz="2400" dirty="0" smtClean="0">
                <a:latin typeface="Consolas" panose="020B0609020204030204" pitchFamily="49" charset="0"/>
              </a:rPr>
              <a:t> sono una minaccia COSTANTE</a:t>
            </a:r>
          </a:p>
          <a:p>
            <a:r>
              <a:rPr lang="it-IT" sz="2400" dirty="0" smtClean="0">
                <a:latin typeface="Consolas" panose="020B0609020204030204" pitchFamily="49" charset="0"/>
              </a:rPr>
              <a:t>Come possiamo proteggerci?</a:t>
            </a:r>
          </a:p>
          <a:p>
            <a:pPr marL="0" indent="0">
              <a:buNone/>
            </a:pPr>
            <a:r>
              <a:rPr lang="it-IT" sz="2400" dirty="0" smtClean="0">
                <a:latin typeface="Consolas" panose="020B0609020204030204" pitchFamily="49" charset="0"/>
              </a:rPr>
              <a:t>					</a:t>
            </a:r>
            <a:r>
              <a:rPr lang="it-IT" sz="2400" b="1" i="1" dirty="0" smtClean="0">
                <a:latin typeface="Consolas" panose="020B0609020204030204" pitchFamily="49" charset="0"/>
              </a:rPr>
              <a:t>ANTIMALWARE!</a:t>
            </a:r>
          </a:p>
          <a:p>
            <a:pPr marL="0" indent="0">
              <a:buNone/>
            </a:pPr>
            <a:endParaRPr lang="it-IT" sz="2000" dirty="0" smtClean="0">
              <a:latin typeface="Consolas" panose="020B0609020204030204" pitchFamily="49" charset="0"/>
            </a:endParaRPr>
          </a:p>
          <a:p>
            <a:endParaRPr lang="it-IT" sz="2400" dirty="0" smtClean="0">
              <a:latin typeface="Consolas" panose="020B0609020204030204" pitchFamily="49" charset="0"/>
            </a:endParaRPr>
          </a:p>
        </p:txBody>
      </p:sp>
      <p:pic>
        <p:nvPicPr>
          <p:cNvPr id="1028" name="Picture 4" descr="Antivirus sí vs Antivirus no: código opaco con privilegios - Parte 2/2 -  ArchiTecn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2780928"/>
            <a:ext cx="4642693" cy="2582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1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nsolas" panose="020B0609020204030204" pitchFamily="49" charset="0"/>
              </a:rPr>
              <a:t>Antimalware</a:t>
            </a:r>
            <a:r>
              <a:rPr lang="it-IT" dirty="0" smtClean="0">
                <a:latin typeface="Consolas" panose="020B0609020204030204" pitchFamily="49" charset="0"/>
              </a:rPr>
              <a:t>: Caratteristiche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onsolas" panose="020B0609020204030204" pitchFamily="49" charset="0"/>
              </a:rPr>
              <a:t>Un </a:t>
            </a:r>
            <a:r>
              <a:rPr lang="it-IT" sz="2400" dirty="0" err="1" smtClean="0">
                <a:latin typeface="Consolas" panose="020B0609020204030204" pitchFamily="49" charset="0"/>
              </a:rPr>
              <a:t>antimalware</a:t>
            </a:r>
            <a:r>
              <a:rPr lang="it-IT" sz="2400" dirty="0" smtClean="0">
                <a:latin typeface="Consolas" panose="020B0609020204030204" pitchFamily="49" charset="0"/>
              </a:rPr>
              <a:t> deve essere come lo scudo di un cavaliere</a:t>
            </a:r>
          </a:p>
          <a:p>
            <a:endParaRPr lang="it-IT" sz="24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it-IT" sz="2400" dirty="0" smtClean="0">
                <a:latin typeface="Consolas" panose="020B0609020204030204" pitchFamily="49" charset="0"/>
              </a:rPr>
              <a:t>			</a:t>
            </a:r>
            <a:r>
              <a:rPr lang="it-IT" sz="2400" b="1" dirty="0" smtClean="0">
                <a:latin typeface="Consolas" panose="020B0609020204030204" pitchFamily="49" charset="0"/>
              </a:rPr>
              <a:t>Deve Garantire</a:t>
            </a:r>
          </a:p>
          <a:p>
            <a:pPr marL="0" indent="0">
              <a:buNone/>
            </a:pPr>
            <a:r>
              <a:rPr lang="it-IT" sz="2400" dirty="0">
                <a:latin typeface="Consolas" panose="020B0609020204030204" pitchFamily="49" charset="0"/>
              </a:rPr>
              <a:t>	</a:t>
            </a:r>
            <a:r>
              <a:rPr lang="it-IT" sz="2400" dirty="0" smtClean="0">
                <a:latin typeface="Consolas" panose="020B0609020204030204" pitchFamily="49" charset="0"/>
              </a:rPr>
              <a:t>		</a:t>
            </a:r>
            <a:r>
              <a:rPr lang="it-IT" sz="2400" i="1" dirty="0" smtClean="0">
                <a:latin typeface="Consolas" panose="020B0609020204030204" pitchFamily="49" charset="0"/>
              </a:rPr>
              <a:t>Protezione costante</a:t>
            </a:r>
          </a:p>
          <a:p>
            <a:pPr marL="0" indent="0">
              <a:buNone/>
            </a:pPr>
            <a:r>
              <a:rPr lang="it-IT" sz="2400" dirty="0">
                <a:latin typeface="Consolas" panose="020B0609020204030204" pitchFamily="49" charset="0"/>
              </a:rPr>
              <a:t>	</a:t>
            </a:r>
            <a:r>
              <a:rPr lang="it-IT" sz="2400" dirty="0" smtClean="0">
                <a:latin typeface="Consolas" panose="020B0609020204030204" pitchFamily="49" charset="0"/>
              </a:rPr>
              <a:t>		</a:t>
            </a:r>
            <a:r>
              <a:rPr lang="it-IT" sz="2400" i="1" dirty="0" smtClean="0">
                <a:latin typeface="Consolas" panose="020B0609020204030204" pitchFamily="49" charset="0"/>
              </a:rPr>
              <a:t>Miglioramenti continui</a:t>
            </a:r>
          </a:p>
          <a:p>
            <a:pPr marL="0" indent="0">
              <a:buNone/>
            </a:pPr>
            <a:r>
              <a:rPr lang="it-IT" sz="2400" dirty="0">
                <a:latin typeface="Consolas" panose="020B0609020204030204" pitchFamily="49" charset="0"/>
              </a:rPr>
              <a:t>	</a:t>
            </a:r>
            <a:r>
              <a:rPr lang="it-IT" sz="2400" dirty="0" smtClean="0">
                <a:latin typeface="Consolas" panose="020B0609020204030204" pitchFamily="49" charset="0"/>
              </a:rPr>
              <a:t>		</a:t>
            </a:r>
            <a:r>
              <a:rPr lang="it-IT" sz="2400" i="1" dirty="0" smtClean="0">
                <a:latin typeface="Consolas" panose="020B0609020204030204" pitchFamily="49" charset="0"/>
              </a:rPr>
              <a:t>Protezione espansa</a:t>
            </a:r>
          </a:p>
          <a:p>
            <a:pPr marL="0" indent="0">
              <a:buNone/>
            </a:pPr>
            <a:r>
              <a:rPr lang="it-IT" sz="2400" i="1" dirty="0">
                <a:latin typeface="Consolas" panose="020B0609020204030204" pitchFamily="49" charset="0"/>
              </a:rPr>
              <a:t>	</a:t>
            </a:r>
            <a:r>
              <a:rPr lang="it-IT" sz="2400" i="1" dirty="0" smtClean="0">
                <a:latin typeface="Consolas" panose="020B0609020204030204" pitchFamily="49" charset="0"/>
              </a:rPr>
              <a:t>		Robustezza</a:t>
            </a:r>
            <a:r>
              <a:rPr lang="it-IT" sz="2400" dirty="0" smtClean="0">
                <a:latin typeface="Consolas" panose="020B0609020204030204" pitchFamily="49" charset="0"/>
              </a:rPr>
              <a:t>		</a:t>
            </a:r>
            <a:endParaRPr lang="it-IT" sz="2000" dirty="0" smtClean="0">
              <a:latin typeface="Consolas" panose="020B0609020204030204" pitchFamily="49" charset="0"/>
            </a:endParaRPr>
          </a:p>
          <a:p>
            <a:endParaRPr lang="it-IT" sz="2400" dirty="0" smtClean="0">
              <a:latin typeface="Consolas" panose="020B0609020204030204" pitchFamily="49" charset="0"/>
            </a:endParaRPr>
          </a:p>
        </p:txBody>
      </p:sp>
      <p:pic>
        <p:nvPicPr>
          <p:cNvPr id="2050" name="Picture 2" descr="Knight and Dragon by TurnerMohan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2204864"/>
            <a:ext cx="3202763" cy="427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>
                <a:latin typeface="Consolas" panose="020B0609020204030204" pitchFamily="49" charset="0"/>
              </a:rPr>
              <a:t>Cosa significa </a:t>
            </a:r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 smtClean="0">
                <a:latin typeface="Consolas" panose="020B0609020204030204" pitchFamily="49" charset="0"/>
              </a:rPr>
              <a:t>?</a:t>
            </a:r>
            <a:endParaRPr lang="it-IT" dirty="0">
              <a:latin typeface="Consolas" panose="020B0609020204030204" pitchFamily="49" charset="0"/>
            </a:endParaRP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it-IT" dirty="0">
                <a:latin typeface="Consolas" panose="020B0609020204030204" pitchFamily="49" charset="0"/>
              </a:rPr>
              <a:t>Il termine </a:t>
            </a:r>
            <a:r>
              <a:rPr lang="it-IT" dirty="0" err="1">
                <a:latin typeface="Consolas" panose="020B0609020204030204" pitchFamily="49" charset="0"/>
              </a:rPr>
              <a:t>Malware</a:t>
            </a:r>
            <a:r>
              <a:rPr lang="it-IT" dirty="0">
                <a:latin typeface="Consolas" panose="020B0609020204030204" pitchFamily="49" charset="0"/>
              </a:rPr>
              <a:t> è l'abbreviazione di "</a:t>
            </a:r>
            <a:r>
              <a:rPr lang="it-IT" dirty="0" err="1">
                <a:latin typeface="Consolas" panose="020B0609020204030204" pitchFamily="49" charset="0"/>
              </a:rPr>
              <a:t>malicious</a:t>
            </a:r>
            <a:r>
              <a:rPr lang="it-IT" dirty="0">
                <a:latin typeface="Consolas" panose="020B0609020204030204" pitchFamily="49" charset="0"/>
              </a:rPr>
              <a:t> software", software dannoso. </a:t>
            </a:r>
            <a:endParaRPr lang="it-IT" dirty="0" smtClean="0">
              <a:latin typeface="Consolas" panose="020B0609020204030204" pitchFamily="49" charset="0"/>
            </a:endParaRPr>
          </a:p>
          <a:p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 smtClean="0">
                <a:latin typeface="Consolas" panose="020B0609020204030204" pitchFamily="49" charset="0"/>
              </a:rPr>
              <a:t> </a:t>
            </a:r>
            <a:r>
              <a:rPr lang="it-IT" dirty="0">
                <a:latin typeface="Consolas" panose="020B0609020204030204" pitchFamily="49" charset="0"/>
              </a:rPr>
              <a:t>è un qualsiasi tipo di software indesiderato che viene installato senza un adeguato consenso.</a:t>
            </a:r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nsolas" panose="020B0609020204030204" pitchFamily="49" charset="0"/>
              </a:rPr>
              <a:t>Antimalware</a:t>
            </a:r>
            <a:r>
              <a:rPr lang="it-IT" dirty="0" smtClean="0">
                <a:latin typeface="Consolas" panose="020B0609020204030204" pitchFamily="49" charset="0"/>
              </a:rPr>
              <a:t>: una certezza?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onsolas" panose="020B0609020204030204" pitchFamily="49" charset="0"/>
              </a:rPr>
              <a:t>Sono in grado di proteggerci al 100%?</a:t>
            </a:r>
          </a:p>
          <a:p>
            <a:endParaRPr lang="it-IT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it-IT" sz="2400" dirty="0" smtClean="0">
                <a:latin typeface="Consolas" panose="020B0609020204030204" pitchFamily="49" charset="0"/>
              </a:rPr>
              <a:t>		</a:t>
            </a:r>
            <a:r>
              <a:rPr lang="it-IT" sz="3200" b="1" dirty="0" smtClean="0">
                <a:latin typeface="Consolas" panose="020B0609020204030204" pitchFamily="49" charset="0"/>
              </a:rPr>
              <a:t>ASSOLUTAMENTE</a:t>
            </a:r>
            <a:r>
              <a:rPr lang="it-IT" sz="3200" dirty="0" smtClean="0">
                <a:latin typeface="Consolas" panose="020B0609020204030204" pitchFamily="49" charset="0"/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NO</a:t>
            </a:r>
            <a:r>
              <a:rPr lang="it-IT" sz="2400" dirty="0" smtClean="0">
                <a:latin typeface="Consolas" panose="020B0609020204030204" pitchFamily="49" charset="0"/>
              </a:rPr>
              <a:t>		</a:t>
            </a:r>
            <a:endParaRPr lang="it-IT" sz="2000" dirty="0" smtClean="0">
              <a:latin typeface="Consolas" panose="020B0609020204030204" pitchFamily="49" charset="0"/>
            </a:endParaRPr>
          </a:p>
          <a:p>
            <a:endParaRPr lang="it-IT" sz="2400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nsolas" panose="020B0609020204030204" pitchFamily="49" charset="0"/>
              </a:rPr>
              <a:t>Antimalware</a:t>
            </a:r>
            <a:r>
              <a:rPr lang="it-IT" dirty="0" smtClean="0">
                <a:latin typeface="Consolas" panose="020B0609020204030204" pitchFamily="49" charset="0"/>
              </a:rPr>
              <a:t>: una certezza?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onsolas" panose="020B0609020204030204" pitchFamily="49" charset="0"/>
              </a:rPr>
              <a:t>Sono in grado di proteggerci al 100%?</a:t>
            </a:r>
          </a:p>
          <a:p>
            <a:endParaRPr lang="it-IT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it-IT" sz="2400" dirty="0" smtClean="0">
                <a:latin typeface="Consolas" panose="020B0609020204030204" pitchFamily="49" charset="0"/>
              </a:rPr>
              <a:t>		</a:t>
            </a:r>
            <a:r>
              <a:rPr lang="it-IT" sz="3200" b="1" dirty="0" smtClean="0">
                <a:latin typeface="Consolas" panose="020B0609020204030204" pitchFamily="49" charset="0"/>
              </a:rPr>
              <a:t>ASSOLUTAMENTE</a:t>
            </a:r>
            <a:r>
              <a:rPr lang="it-IT" sz="3200" dirty="0" smtClean="0">
                <a:latin typeface="Consolas" panose="020B0609020204030204" pitchFamily="49" charset="0"/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NO!</a:t>
            </a:r>
          </a:p>
          <a:p>
            <a:pPr marL="0" indent="0">
              <a:buNone/>
            </a:pPr>
            <a:r>
              <a:rPr lang="it-IT" sz="3200" b="1" dirty="0">
                <a:solidFill>
                  <a:srgbClr val="FF0000"/>
                </a:solidFill>
                <a:latin typeface="Consolas" panose="020B0609020204030204" pitchFamily="49" charset="0"/>
              </a:rPr>
              <a:t>	</a:t>
            </a:r>
            <a:r>
              <a:rPr lang="it-IT" sz="32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La componente </a:t>
            </a:r>
            <a:r>
              <a:rPr lang="it-IT" sz="32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piu</a:t>
            </a:r>
            <a:r>
              <a:rPr lang="it-IT" sz="32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debole di un sistema 	siamo noi esseri umani</a:t>
            </a:r>
            <a:r>
              <a:rPr lang="it-IT" sz="2400" dirty="0" smtClean="0">
                <a:latin typeface="Consolas" panose="020B0609020204030204" pitchFamily="49" charset="0"/>
              </a:rPr>
              <a:t>		</a:t>
            </a:r>
            <a:endParaRPr lang="it-IT" sz="2000" dirty="0" smtClean="0">
              <a:latin typeface="Consolas" panose="020B0609020204030204" pitchFamily="49" charset="0"/>
            </a:endParaRPr>
          </a:p>
          <a:p>
            <a:endParaRPr lang="it-IT" sz="2400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Lezione 02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Sicurezza sul web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21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nsolas" panose="020B0609020204030204" pitchFamily="49" charset="0"/>
              </a:rPr>
              <a:t>La rete web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onsolas" panose="020B0609020204030204" pitchFamily="49" charset="0"/>
              </a:rPr>
              <a:t>La </a:t>
            </a:r>
            <a:r>
              <a:rPr lang="it-IT" sz="2400" dirty="0">
                <a:latin typeface="Consolas" panose="020B0609020204030204" pitchFamily="49" charset="0"/>
              </a:rPr>
              <a:t>rete internet, inizialmente, era concepita come strumento di ricerca </a:t>
            </a:r>
            <a:r>
              <a:rPr lang="it-IT" sz="2400" dirty="0" smtClean="0">
                <a:latin typeface="Consolas" panose="020B0609020204030204" pitchFamily="49" charset="0"/>
              </a:rPr>
              <a:t>di </a:t>
            </a:r>
            <a:r>
              <a:rPr lang="it-IT" sz="2400" dirty="0">
                <a:latin typeface="Consolas" panose="020B0609020204030204" pitchFamily="49" charset="0"/>
              </a:rPr>
              <a:t>informazioni. </a:t>
            </a:r>
            <a:endParaRPr lang="it-IT" sz="2400" dirty="0" smtClean="0">
              <a:latin typeface="Consolas" panose="020B0609020204030204" pitchFamily="49" charset="0"/>
            </a:endParaRPr>
          </a:p>
          <a:p>
            <a:r>
              <a:rPr lang="it-IT" sz="2400" dirty="0">
                <a:latin typeface="Consolas" panose="020B0609020204030204" pitchFamily="49" charset="0"/>
              </a:rPr>
              <a:t>L’utente esercitava un ruolo passivo, Non interagiva con le pagine web ma si limitava al reperimento e alla consultazione dei dati di suo </a:t>
            </a:r>
            <a:r>
              <a:rPr lang="it-IT" sz="2400" dirty="0" smtClean="0">
                <a:latin typeface="Consolas" panose="020B0609020204030204" pitchFamily="49" charset="0"/>
              </a:rPr>
              <a:t>interesse</a:t>
            </a:r>
          </a:p>
          <a:p>
            <a:r>
              <a:rPr lang="it-IT" sz="2400" dirty="0" smtClean="0">
                <a:latin typeface="Consolas" panose="020B0609020204030204" pitchFamily="49" charset="0"/>
              </a:rPr>
              <a:t>Oggi invece si ha un ruolo strettamente attivo</a:t>
            </a:r>
          </a:p>
          <a:p>
            <a:r>
              <a:rPr lang="it-IT" sz="2400" dirty="0" smtClean="0">
                <a:latin typeface="Consolas" panose="020B0609020204030204" pitchFamily="49" charset="0"/>
              </a:rPr>
              <a:t>Per questa ragione le pagine web devono garantire sicurezza!</a:t>
            </a:r>
          </a:p>
        </p:txBody>
      </p:sp>
    </p:spTree>
    <p:extLst>
      <p:ext uri="{BB962C8B-B14F-4D97-AF65-F5344CB8AC3E}">
        <p14:creationId xmlns:p14="http://schemas.microsoft.com/office/powerpoint/2010/main" val="65393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nsolas" panose="020B0609020204030204" pitchFamily="49" charset="0"/>
              </a:rPr>
              <a:t>La rete web: Alice e Bob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ommunication Between Alice and Bob intercepted by Eve. Here channel is...  |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2" y="2242344"/>
            <a:ext cx="4762500" cy="338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nsolas" panose="020B0609020204030204" pitchFamily="49" charset="0"/>
              </a:rPr>
              <a:t>La rete web: Come dormire sereni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onsolas" panose="020B0609020204030204" pitchFamily="49" charset="0"/>
              </a:rPr>
              <a:t>Come facciamo ad essere sicuri che non ci sia alcun </a:t>
            </a:r>
            <a:r>
              <a:rPr lang="it-IT" sz="2400" dirty="0" err="1" smtClean="0">
                <a:latin typeface="Consolas" panose="020B0609020204030204" pitchFamily="49" charset="0"/>
              </a:rPr>
              <a:t>Eve</a:t>
            </a:r>
            <a:r>
              <a:rPr lang="it-IT" sz="2400" dirty="0" smtClean="0">
                <a:latin typeface="Consolas" panose="020B0609020204030204" pitchFamily="49" charset="0"/>
              </a:rPr>
              <a:t> ad ascoltare e leggere tutte le nostre password su internet?</a:t>
            </a:r>
          </a:p>
          <a:p>
            <a:r>
              <a:rPr lang="it-IT" sz="2400" dirty="0" smtClean="0">
                <a:latin typeface="Consolas" panose="020B0609020204030204" pitchFamily="49" charset="0"/>
              </a:rPr>
              <a:t>Qualcuno ci deve garantire che un sito sia sicuro, ma chi?</a:t>
            </a:r>
          </a:p>
          <a:p>
            <a:r>
              <a:rPr lang="it-IT" sz="2400" dirty="0" smtClean="0">
                <a:latin typeface="Consolas" panose="020B0609020204030204" pitchFamily="49" charset="0"/>
              </a:rPr>
              <a:t>un ente governativo che rilascia un </a:t>
            </a:r>
            <a:r>
              <a:rPr lang="it-IT" sz="2400" b="1" dirty="0" smtClean="0">
                <a:latin typeface="Consolas" panose="020B0609020204030204" pitchFamily="49" charset="0"/>
              </a:rPr>
              <a:t>certificato digitale</a:t>
            </a:r>
          </a:p>
        </p:txBody>
      </p:sp>
    </p:spTree>
    <p:extLst>
      <p:ext uri="{BB962C8B-B14F-4D97-AF65-F5344CB8AC3E}">
        <p14:creationId xmlns:p14="http://schemas.microsoft.com/office/powerpoint/2010/main" val="18705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nsolas" panose="020B0609020204030204" pitchFamily="49" charset="0"/>
              </a:rPr>
              <a:t>La rete web: Certificati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latin typeface="Consolas" panose="020B0609020204030204" pitchFamily="49" charset="0"/>
              </a:rPr>
              <a:t>Un certificato è un documento digitale che consente di verificare l'identità di una persona o un </a:t>
            </a:r>
            <a:r>
              <a:rPr lang="it-IT" sz="2400" dirty="0" smtClean="0">
                <a:latin typeface="Consolas" panose="020B0609020204030204" pitchFamily="49" charset="0"/>
              </a:rPr>
              <a:t>sito</a:t>
            </a:r>
          </a:p>
          <a:p>
            <a:r>
              <a:rPr lang="it-IT" sz="2400" dirty="0">
                <a:latin typeface="Consolas" panose="020B0609020204030204" pitchFamily="49" charset="0"/>
              </a:rPr>
              <a:t>I certificati vengono rilasciati da società denominate Autorità di certificazione</a:t>
            </a:r>
            <a:r>
              <a:rPr lang="it-IT" sz="2400" dirty="0" smtClean="0">
                <a:latin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endParaRPr lang="it-IT" sz="2400" dirty="0" smtClean="0">
              <a:latin typeface="Consolas" panose="020B0609020204030204" pitchFamily="49" charset="0"/>
            </a:endParaRPr>
          </a:p>
        </p:txBody>
      </p:sp>
      <p:pic>
        <p:nvPicPr>
          <p:cNvPr id="8194" name="Picture 2" descr="What Is HTTPS, and Why Should I Care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/>
          <a:stretch/>
        </p:blipFill>
        <p:spPr bwMode="auto">
          <a:xfrm>
            <a:off x="1485900" y="3421706"/>
            <a:ext cx="4187535" cy="2743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484" y="3068960"/>
            <a:ext cx="2926457" cy="337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15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nsolas" panose="020B0609020204030204" pitchFamily="49" charset="0"/>
              </a:rPr>
              <a:t>La rete web: Pericolo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onsolas" panose="020B0609020204030204" pitchFamily="49" charset="0"/>
              </a:rPr>
              <a:t>Come facciamo a capire che andiamo incontro ad un pericolo quasi certo? </a:t>
            </a:r>
            <a:endParaRPr lang="it-IT" sz="2400" dirty="0">
              <a:latin typeface="Consolas" panose="020B0609020204030204" pitchFamily="49" charset="0"/>
            </a:endParaRPr>
          </a:p>
          <a:p>
            <a:r>
              <a:rPr lang="it-IT" sz="2400" dirty="0" smtClean="0">
                <a:latin typeface="Consolas" panose="020B0609020204030204" pitchFamily="49" charset="0"/>
              </a:rPr>
              <a:t>Quando vediamo questo:</a:t>
            </a:r>
          </a:p>
          <a:p>
            <a:endParaRPr lang="it-IT" sz="2400" dirty="0" smtClean="0">
              <a:latin typeface="Consolas" panose="020B0609020204030204" pitchFamily="49" charset="0"/>
            </a:endParaRPr>
          </a:p>
        </p:txBody>
      </p:sp>
      <p:pic>
        <p:nvPicPr>
          <p:cNvPr id="7170" name="Picture 2" descr="HTTP: Hypertext Transfer Protocol (article) | Khan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20" y="3068960"/>
            <a:ext cx="4876800" cy="2743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6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nsolas" panose="020B0609020204030204" pitchFamily="49" charset="0"/>
              </a:rPr>
              <a:t>La rete web: Pericolo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HTTP vs HTTPS: Understanding The Basics | ED for hotels New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52" y="1628800"/>
            <a:ext cx="5976664" cy="4796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0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nsolas" panose="020B0609020204030204" pitchFamily="49" charset="0"/>
              </a:rPr>
              <a:t>La rete web: Altri pericoli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AutoShape 2" descr="Il mito del cavallo di Troia? L'archeologo: “In realtà era una nave” - La  Stam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Consolas" panose="020B0609020204030204" pitchFamily="49" charset="0"/>
              </a:rPr>
              <a:t>Ovviamente ci sono migliaia di altri pericoli:</a:t>
            </a:r>
          </a:p>
          <a:p>
            <a:pPr lvl="1"/>
            <a:r>
              <a:rPr lang="it-IT" dirty="0" smtClean="0">
                <a:latin typeface="Consolas" panose="020B0609020204030204" pitchFamily="49" charset="0"/>
              </a:rPr>
              <a:t>Visitare siti «particolari»…</a:t>
            </a:r>
          </a:p>
          <a:p>
            <a:pPr lvl="1"/>
            <a:r>
              <a:rPr lang="it-IT" dirty="0" smtClean="0">
                <a:latin typeface="Consolas" panose="020B0609020204030204" pitchFamily="49" charset="0"/>
              </a:rPr>
              <a:t>Cliccare su messaggi spam</a:t>
            </a:r>
          </a:p>
          <a:p>
            <a:pPr lvl="1"/>
            <a:r>
              <a:rPr lang="it-IT" dirty="0" smtClean="0">
                <a:latin typeface="Consolas" panose="020B0609020204030204" pitchFamily="49" charset="0"/>
              </a:rPr>
              <a:t>Inserire dati su siti dei quali non siamo sicuri</a:t>
            </a:r>
          </a:p>
          <a:p>
            <a:pPr lvl="1"/>
            <a:r>
              <a:rPr lang="it-IT" dirty="0" smtClean="0">
                <a:latin typeface="Consolas" panose="020B0609020204030204" pitchFamily="49" charset="0"/>
              </a:rPr>
              <a:t>Fornire informazioni private su siti poco attendibili</a:t>
            </a:r>
          </a:p>
          <a:p>
            <a:pPr lvl="1"/>
            <a:r>
              <a:rPr lang="it-IT" dirty="0" smtClean="0">
                <a:latin typeface="Consolas" panose="020B0609020204030204" pitchFamily="49" charset="0"/>
              </a:rPr>
              <a:t>Scaricare programmi da fonti non certificate</a:t>
            </a:r>
          </a:p>
          <a:p>
            <a:pPr lvl="1"/>
            <a:r>
              <a:rPr lang="it-IT" dirty="0" smtClean="0">
                <a:latin typeface="Consolas" panose="020B0609020204030204" pitchFamily="49" charset="0"/>
              </a:rPr>
              <a:t>Scaricare programmi manomessi </a:t>
            </a:r>
          </a:p>
          <a:p>
            <a:pPr lvl="1"/>
            <a:r>
              <a:rPr lang="it-IT" dirty="0" smtClean="0">
                <a:latin typeface="Consolas" panose="020B0609020204030204" pitchFamily="49" charset="0"/>
              </a:rPr>
              <a:t>E molti altri…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>
                <a:latin typeface="Consolas" panose="020B0609020204030204" pitchFamily="49" charset="0"/>
              </a:rPr>
              <a:t>Che scopo ha un </a:t>
            </a:r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r>
              <a:rPr lang="it-IT" dirty="0">
                <a:latin typeface="Consolas" panose="020B0609020204030204" pitchFamily="49" charset="0"/>
              </a:rPr>
              <a:t>Lo scopo di un </a:t>
            </a:r>
            <a:r>
              <a:rPr lang="it-IT" dirty="0" err="1">
                <a:latin typeface="Consolas" panose="020B0609020204030204" pitchFamily="49" charset="0"/>
              </a:rPr>
              <a:t>malware</a:t>
            </a:r>
            <a:r>
              <a:rPr lang="it-IT" dirty="0">
                <a:latin typeface="Consolas" panose="020B0609020204030204" pitchFamily="49" charset="0"/>
              </a:rPr>
              <a:t> è creare danni al software (e hardware) del computer o ai dati dell’utente del </a:t>
            </a:r>
            <a:r>
              <a:rPr lang="it-IT" dirty="0" err="1">
                <a:latin typeface="Consolas" panose="020B0609020204030204" pitchFamily="49" charset="0"/>
              </a:rPr>
              <a:t>pc:Malware</a:t>
            </a:r>
            <a:r>
              <a:rPr lang="it-IT" dirty="0">
                <a:latin typeface="Consolas" panose="020B0609020204030204" pitchFamily="49" charset="0"/>
              </a:rPr>
              <a:t> è un qualsiasi tipo di software indesiderato che viene installato senza un adeguato consenso</a:t>
            </a:r>
            <a:r>
              <a:rPr lang="it-IT" dirty="0" smtClean="0">
                <a:latin typeface="Consolas" panose="020B0609020204030204" pitchFamily="49" charset="0"/>
              </a:rPr>
              <a:t>.</a:t>
            </a:r>
          </a:p>
          <a:p>
            <a:pPr lvl="1"/>
            <a:r>
              <a:rPr lang="it-IT" dirty="0" smtClean="0">
                <a:latin typeface="Consolas" panose="020B0609020204030204" pitchFamily="49" charset="0"/>
              </a:rPr>
              <a:t>Ad esempio: </a:t>
            </a:r>
            <a:r>
              <a:rPr lang="it-IT" dirty="0">
                <a:latin typeface="Consolas" panose="020B0609020204030204" pitchFamily="49" charset="0"/>
              </a:rPr>
              <a:t>rovinare un sistema operativo, compromettere funzioni del computer, compiere, all’insaputa dell’utente, azioni illegittime con il computer (ad esempio, inviare email dall’account di posta del pc o attaccare altri computer), prelevare o danneggiare i dati, modificare le connessioni, raccogliere vari tipi d’informazioni personali, installare software all’insaputa, e reindirizzare ad altre pagine internet indesiderate, </a:t>
            </a:r>
            <a:r>
              <a:rPr lang="it-IT" dirty="0" err="1">
                <a:latin typeface="Consolas" panose="020B0609020204030204" pitchFamily="49" charset="0"/>
              </a:rPr>
              <a:t>ecc</a:t>
            </a:r>
            <a:endParaRPr lang="it-IT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74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 smtClean="0">
                <a:latin typeface="Consolas" panose="020B0609020204030204" pitchFamily="49" charset="0"/>
              </a:rPr>
              <a:t> e Virus</a:t>
            </a:r>
            <a:endParaRPr lang="it-IT" dirty="0">
              <a:latin typeface="Consolas" panose="020B0609020204030204" pitchFamily="49" charset="0"/>
            </a:endParaRP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it-IT" dirty="0" smtClean="0">
                <a:latin typeface="Consolas" panose="020B0609020204030204" pitchFamily="49" charset="0"/>
              </a:rPr>
              <a:t>Importante ricordare che MALWARE non significa VIRUS!</a:t>
            </a:r>
          </a:p>
          <a:p>
            <a:r>
              <a:rPr lang="it-IT" dirty="0">
                <a:latin typeface="Consolas" panose="020B0609020204030204" pitchFamily="49" charset="0"/>
              </a:rPr>
              <a:t>Un virus è un tipo di </a:t>
            </a:r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 smtClean="0">
                <a:latin typeface="Consolas" panose="020B0609020204030204" pitchFamily="49" charset="0"/>
              </a:rPr>
              <a:t>, la terminologia corretta è importante.</a:t>
            </a:r>
          </a:p>
          <a:p>
            <a:endParaRPr lang="it-IT" dirty="0" smtClean="0"/>
          </a:p>
        </p:txBody>
      </p:sp>
      <p:pic>
        <p:nvPicPr>
          <p:cNvPr id="1026" name="Picture 2" descr="Difference Between Antivirus and Antimalware + Do I Need Both? - Panda  Security Mediacen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3140968"/>
            <a:ext cx="5040560" cy="327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>
                <a:latin typeface="Consolas" panose="020B0609020204030204" pitchFamily="49" charset="0"/>
              </a:rPr>
              <a:t>Che scopo ha un </a:t>
            </a:r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r>
              <a:rPr lang="it-IT" dirty="0">
                <a:latin typeface="Consolas" panose="020B0609020204030204" pitchFamily="49" charset="0"/>
              </a:rPr>
              <a:t>Lo scopo di un </a:t>
            </a:r>
            <a:r>
              <a:rPr lang="it-IT" dirty="0" err="1">
                <a:latin typeface="Consolas" panose="020B0609020204030204" pitchFamily="49" charset="0"/>
              </a:rPr>
              <a:t>malware</a:t>
            </a:r>
            <a:r>
              <a:rPr lang="it-IT" dirty="0">
                <a:latin typeface="Consolas" panose="020B0609020204030204" pitchFamily="49" charset="0"/>
              </a:rPr>
              <a:t> è creare danni al software (e hardware) del computer o ai dati dell’utente del </a:t>
            </a:r>
            <a:r>
              <a:rPr lang="it-IT" dirty="0" err="1">
                <a:latin typeface="Consolas" panose="020B0609020204030204" pitchFamily="49" charset="0"/>
              </a:rPr>
              <a:t>pc:Malware</a:t>
            </a:r>
            <a:r>
              <a:rPr lang="it-IT" dirty="0">
                <a:latin typeface="Consolas" panose="020B0609020204030204" pitchFamily="49" charset="0"/>
              </a:rPr>
              <a:t> è un qualsiasi tipo di software indesiderato che viene installato senza un adeguato consenso</a:t>
            </a:r>
            <a:r>
              <a:rPr lang="it-IT" dirty="0" smtClean="0">
                <a:latin typeface="Consolas" panose="020B0609020204030204" pitchFamily="49" charset="0"/>
              </a:rPr>
              <a:t>.</a:t>
            </a:r>
          </a:p>
          <a:p>
            <a:pPr lvl="1"/>
            <a:r>
              <a:rPr lang="it-IT" dirty="0" smtClean="0">
                <a:latin typeface="Consolas" panose="020B0609020204030204" pitchFamily="49" charset="0"/>
              </a:rPr>
              <a:t>Ad esempio: </a:t>
            </a:r>
            <a:r>
              <a:rPr lang="it-IT" dirty="0">
                <a:latin typeface="Consolas" panose="020B0609020204030204" pitchFamily="49" charset="0"/>
              </a:rPr>
              <a:t>rovinare un sistema operativo, compromettere funzioni del computer, compiere, all’insaputa dell’utente, azioni illegittime con il computer (ad esempio, inviare email dall’account di posta del pc o attaccare altri computer), prelevare o danneggiare i dati, modificare le connessioni, raccogliere vari tipi d’informazioni personali, installare software all’insaputa, e reindirizzare ad altre pagine internet indesiderate, </a:t>
            </a:r>
            <a:r>
              <a:rPr lang="it-IT" dirty="0" err="1">
                <a:latin typeface="Consolas" panose="020B0609020204030204" pitchFamily="49" charset="0"/>
              </a:rPr>
              <a:t>ecc</a:t>
            </a:r>
            <a:endParaRPr lang="it-IT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3852" y="274637"/>
            <a:ext cx="11017223" cy="1223963"/>
          </a:xfrm>
        </p:spPr>
        <p:txBody>
          <a:bodyPr/>
          <a:lstStyle/>
          <a:p>
            <a:r>
              <a:rPr lang="it-IT" dirty="0" smtClean="0">
                <a:latin typeface="Consolas" panose="020B0609020204030204" pitchFamily="49" charset="0"/>
              </a:rPr>
              <a:t>Come fanno i </a:t>
            </a:r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 smtClean="0">
                <a:latin typeface="Consolas" panose="020B0609020204030204" pitchFamily="49" charset="0"/>
              </a:rPr>
              <a:t> ad entrare nel nostro PC?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Consolas" panose="020B0609020204030204" pitchFamily="49" charset="0"/>
              </a:rPr>
              <a:t>Semplice, attraverso l’errore umano.</a:t>
            </a:r>
          </a:p>
          <a:p>
            <a:r>
              <a:rPr lang="it-IT" dirty="0" smtClean="0">
                <a:latin typeface="Consolas" panose="020B0609020204030204" pitchFamily="49" charset="0"/>
              </a:rPr>
              <a:t>Alcuni esempi lampanti:</a:t>
            </a:r>
          </a:p>
          <a:p>
            <a:pPr lvl="1"/>
            <a:r>
              <a:rPr lang="it-IT" dirty="0" smtClean="0">
                <a:latin typeface="Consolas" panose="020B0609020204030204" pitchFamily="49" charset="0"/>
              </a:rPr>
              <a:t>Download poco attendibili di contenuti</a:t>
            </a:r>
          </a:p>
          <a:p>
            <a:pPr lvl="1"/>
            <a:r>
              <a:rPr lang="it-IT" dirty="0" smtClean="0">
                <a:latin typeface="Consolas" panose="020B0609020204030204" pitchFamily="49" charset="0"/>
              </a:rPr>
              <a:t>Inserimento di USB sconosciute nel computer</a:t>
            </a:r>
          </a:p>
          <a:p>
            <a:pPr lvl="1"/>
            <a:r>
              <a:rPr lang="it-IT" dirty="0" smtClean="0">
                <a:latin typeface="Consolas" panose="020B0609020204030204" pitchFamily="49" charset="0"/>
              </a:rPr>
              <a:t>Poca attenzione durante il web </a:t>
            </a:r>
            <a:r>
              <a:rPr lang="it-IT" dirty="0" err="1" smtClean="0">
                <a:latin typeface="Consolas" panose="020B0609020204030204" pitchFamily="49" charset="0"/>
              </a:rPr>
              <a:t>browsing</a:t>
            </a:r>
            <a:r>
              <a:rPr lang="it-IT" dirty="0" smtClean="0">
                <a:latin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1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nsolas" panose="020B0609020204030204" pitchFamily="49" charset="0"/>
              </a:rPr>
              <a:t>Quanti </a:t>
            </a:r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 smtClean="0">
                <a:latin typeface="Consolas" panose="020B0609020204030204" pitchFamily="49" charset="0"/>
              </a:rPr>
              <a:t> ci sono nel </a:t>
            </a:r>
            <a:r>
              <a:rPr lang="it-IT" dirty="0" smtClean="0">
                <a:latin typeface="Consolas" panose="020B0609020204030204" pitchFamily="49" charset="0"/>
              </a:rPr>
              <a:t>mondo ORA?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Consolas" panose="020B0609020204030204" pitchFamily="49" charset="0"/>
              </a:rPr>
              <a:t>20.000?</a:t>
            </a:r>
          </a:p>
          <a:p>
            <a:r>
              <a:rPr lang="it-IT" dirty="0" smtClean="0">
                <a:latin typeface="Consolas" panose="020B0609020204030204" pitchFamily="49" charset="0"/>
              </a:rPr>
              <a:t>50.000?</a:t>
            </a:r>
          </a:p>
          <a:p>
            <a:r>
              <a:rPr lang="it-IT" dirty="0" smtClean="0">
                <a:latin typeface="Consolas" panose="020B0609020204030204" pitchFamily="49" charset="0"/>
              </a:rPr>
              <a:t>100.000?</a:t>
            </a:r>
          </a:p>
          <a:p>
            <a:r>
              <a:rPr lang="it-IT" dirty="0" smtClean="0">
                <a:latin typeface="Consolas" panose="020B0609020204030204" pitchFamily="49" charset="0"/>
              </a:rPr>
              <a:t>500.000?</a:t>
            </a:r>
          </a:p>
          <a:p>
            <a:r>
              <a:rPr lang="it-IT" dirty="0" smtClean="0">
                <a:latin typeface="Consolas" panose="020B0609020204030204" pitchFamily="49" charset="0"/>
              </a:rPr>
              <a:t>1.000.000?</a:t>
            </a:r>
          </a:p>
        </p:txBody>
      </p:sp>
    </p:spTree>
    <p:extLst>
      <p:ext uri="{BB962C8B-B14F-4D97-AF65-F5344CB8AC3E}">
        <p14:creationId xmlns:p14="http://schemas.microsoft.com/office/powerpoint/2010/main" val="2407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nsolas" panose="020B0609020204030204" pitchFamily="49" charset="0"/>
              </a:rPr>
              <a:t>Quanti </a:t>
            </a:r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r>
              <a:rPr lang="it-IT" dirty="0" smtClean="0">
                <a:latin typeface="Consolas" panose="020B0609020204030204" pitchFamily="49" charset="0"/>
              </a:rPr>
              <a:t> ci sono nel mondo ora?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600" dirty="0" smtClean="0">
                <a:latin typeface="Consolas" panose="020B0609020204030204" pitchFamily="49" charset="0"/>
              </a:rPr>
              <a:t>SI </a:t>
            </a:r>
            <a:r>
              <a:rPr lang="it-IT" sz="3600" dirty="0">
                <a:latin typeface="Consolas" panose="020B0609020204030204" pitchFamily="49" charset="0"/>
              </a:rPr>
              <a:t>PARLA DI </a:t>
            </a:r>
            <a:endParaRPr lang="it-IT" sz="36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it-IT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it-IT" sz="36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1.000.000.000 </a:t>
            </a:r>
          </a:p>
          <a:p>
            <a:pPr marL="0" indent="0">
              <a:buNone/>
            </a:pPr>
            <a:endParaRPr lang="it-IT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it-IT" sz="3600" dirty="0" smtClean="0">
                <a:latin typeface="Consolas" panose="020B0609020204030204" pitchFamily="49" charset="0"/>
              </a:rPr>
              <a:t>DI </a:t>
            </a:r>
            <a:r>
              <a:rPr lang="it-IT" sz="3600" dirty="0">
                <a:latin typeface="Consolas" panose="020B0609020204030204" pitchFamily="49" charset="0"/>
              </a:rPr>
              <a:t>MALWARE IN CIRCOLO!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nsolas" panose="020B0609020204030204" pitchFamily="49" charset="0"/>
              </a:rPr>
              <a:t>Principali tipologie di </a:t>
            </a:r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Consolas" panose="020B0609020204030204" pitchFamily="49" charset="0"/>
              </a:rPr>
              <a:t>Di seguito le principali tipologie di </a:t>
            </a:r>
            <a:r>
              <a:rPr lang="it-IT" dirty="0" err="1" smtClean="0">
                <a:latin typeface="Consolas" panose="020B0609020204030204" pitchFamily="49" charset="0"/>
              </a:rPr>
              <a:t>malware</a:t>
            </a:r>
            <a:endParaRPr lang="it-IT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Trojan</a:t>
            </a:r>
          </a:p>
          <a:p>
            <a:pPr lvl="1"/>
            <a:r>
              <a:rPr lang="it-IT" dirty="0" err="1" smtClean="0">
                <a:latin typeface="Consolas" panose="020B0609020204030204" pitchFamily="49" charset="0"/>
              </a:rPr>
              <a:t>Spyware</a:t>
            </a:r>
            <a:endParaRPr lang="it-IT" dirty="0" smtClean="0">
              <a:latin typeface="Consolas" panose="020B0609020204030204" pitchFamily="49" charset="0"/>
            </a:endParaRPr>
          </a:p>
          <a:p>
            <a:pPr lvl="1"/>
            <a:r>
              <a:rPr lang="it-IT" dirty="0" err="1" smtClean="0">
                <a:latin typeface="Consolas" panose="020B0609020204030204" pitchFamily="49" charset="0"/>
              </a:rPr>
              <a:t>RootKits</a:t>
            </a:r>
            <a:endParaRPr lang="it-IT" dirty="0" smtClean="0">
              <a:latin typeface="Consolas" panose="020B0609020204030204" pitchFamily="49" charset="0"/>
            </a:endParaRPr>
          </a:p>
          <a:p>
            <a:pPr lvl="1"/>
            <a:r>
              <a:rPr lang="it-IT" dirty="0" err="1" smtClean="0">
                <a:latin typeface="Consolas" panose="020B0609020204030204" pitchFamily="49" charset="0"/>
              </a:rPr>
              <a:t>Ransomware</a:t>
            </a:r>
            <a:endParaRPr lang="it-IT" dirty="0" smtClean="0">
              <a:latin typeface="Consolas" panose="020B0609020204030204" pitchFamily="49" charset="0"/>
            </a:endParaRPr>
          </a:p>
          <a:p>
            <a:pPr lvl="1"/>
            <a:r>
              <a:rPr lang="it-IT" dirty="0" smtClean="0">
                <a:latin typeface="Consolas" panose="020B0609020204030204" pitchFamily="49" charset="0"/>
              </a:rPr>
              <a:t>Worms</a:t>
            </a:r>
          </a:p>
          <a:p>
            <a:pPr lvl="1"/>
            <a:r>
              <a:rPr lang="it-IT" dirty="0" err="1" smtClean="0">
                <a:latin typeface="Consolas" panose="020B0609020204030204" pitchFamily="49" charset="0"/>
              </a:rPr>
              <a:t>KeyLoggers</a:t>
            </a:r>
            <a:endParaRPr lang="it-IT" dirty="0" smtClean="0">
              <a:latin typeface="Consolas" panose="020B0609020204030204" pitchFamily="49" charset="0"/>
            </a:endParaRPr>
          </a:p>
          <a:p>
            <a:pPr lvl="1"/>
            <a:r>
              <a:rPr lang="it-IT" dirty="0" smtClean="0">
                <a:latin typeface="Consolas" panose="020B0609020204030204" pitchFamily="49" charset="0"/>
              </a:rPr>
              <a:t>Virus</a:t>
            </a:r>
          </a:p>
        </p:txBody>
      </p:sp>
    </p:spTree>
    <p:extLst>
      <p:ext uri="{BB962C8B-B14F-4D97-AF65-F5344CB8AC3E}">
        <p14:creationId xmlns:p14="http://schemas.microsoft.com/office/powerpoint/2010/main" val="1663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nologi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37_TF02787990.potx" id="{498C47A6-4F7F-4A21-A47B-45258853BE3D}" vid="{26A642C0-B31C-44AA-8A27-2CBE4AFBB4A0}"/>
    </a:ext>
  </a:extLst>
</a:theme>
</file>

<file path=ppt/theme/theme2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linee di circuito triple (widescreen)</Template>
  <TotalTime>82</TotalTime>
  <Words>1274</Words>
  <Application>Microsoft Office PowerPoint</Application>
  <PresentationFormat>Personalizzato</PresentationFormat>
  <Paragraphs>121</Paragraphs>
  <Slides>29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Arial</vt:lpstr>
      <vt:lpstr>Calibri</vt:lpstr>
      <vt:lpstr>Consolas</vt:lpstr>
      <vt:lpstr>Tecnologia 16x9</vt:lpstr>
      <vt:lpstr>Lezione 02</vt:lpstr>
      <vt:lpstr>Cosa significa Malware?</vt:lpstr>
      <vt:lpstr>Che scopo ha un malware?</vt:lpstr>
      <vt:lpstr>Malware e Virus</vt:lpstr>
      <vt:lpstr>Che scopo ha un malware?</vt:lpstr>
      <vt:lpstr>Come fanno i malware ad entrare nel nostro PC?</vt:lpstr>
      <vt:lpstr>Quanti malware ci sono nel mondo ORA?</vt:lpstr>
      <vt:lpstr>Quanti malware ci sono nel mondo ora?</vt:lpstr>
      <vt:lpstr>Principali tipologie di malware</vt:lpstr>
      <vt:lpstr>Malware: Trojan</vt:lpstr>
      <vt:lpstr>Malware: Spyware</vt:lpstr>
      <vt:lpstr>Malware: RootKit</vt:lpstr>
      <vt:lpstr>Malware: RansomWare</vt:lpstr>
      <vt:lpstr>Malware: KeyLogger</vt:lpstr>
      <vt:lpstr>Malware: Virus e Worm</vt:lpstr>
      <vt:lpstr>Malware: Alcune statistiche</vt:lpstr>
      <vt:lpstr>Malware: Riassumendo</vt:lpstr>
      <vt:lpstr>Malware: Come proteggersi</vt:lpstr>
      <vt:lpstr>Antimalware: Caratteristiche</vt:lpstr>
      <vt:lpstr>Antimalware: una certezza?</vt:lpstr>
      <vt:lpstr>Antimalware: una certezza?</vt:lpstr>
      <vt:lpstr>Lezione 02</vt:lpstr>
      <vt:lpstr>La rete web</vt:lpstr>
      <vt:lpstr>La rete web: Alice e Bob</vt:lpstr>
      <vt:lpstr>La rete web: Come dormire sereni</vt:lpstr>
      <vt:lpstr>La rete web: Certificati</vt:lpstr>
      <vt:lpstr>La rete web: Pericolo</vt:lpstr>
      <vt:lpstr>La rete web: Pericolo</vt:lpstr>
      <vt:lpstr>La rete web: Altri pericoli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</dc:title>
  <dc:creator>Alessandro Riemer</dc:creator>
  <cp:lastModifiedBy>Alessandro Riemer</cp:lastModifiedBy>
  <cp:revision>16</cp:revision>
  <dcterms:created xsi:type="dcterms:W3CDTF">2022-11-21T18:55:00Z</dcterms:created>
  <dcterms:modified xsi:type="dcterms:W3CDTF">2022-12-01T23:37:22Z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